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Oswald Bold" charset="1" panose="00000800000000000000"/>
      <p:regular r:id="rId20"/>
    </p:embeddedFont>
    <p:embeddedFont>
      <p:font typeface="Oswald" charset="1" panose="00000500000000000000"/>
      <p:regular r:id="rId21"/>
    </p:embeddedFont>
    <p:embeddedFont>
      <p:font typeface="DM Sans" charset="1" panose="00000000000000000000"/>
      <p:regular r:id="rId22"/>
    </p:embeddedFont>
    <p:embeddedFont>
      <p:font typeface="Open Sauce" charset="1" panose="00000500000000000000"/>
      <p:regular r:id="rId23"/>
    </p:embeddedFont>
    <p:embeddedFont>
      <p:font typeface="Cheque Bold" charset="1" panose="00000500000000000000"/>
      <p:regular r:id="rId24"/>
    </p:embeddedFont>
    <p:embeddedFont>
      <p:font typeface="Open Sauce Bold" charset="1" panose="00000800000000000000"/>
      <p:regular r:id="rId25"/>
    </p:embeddedFont>
    <p:embeddedFont>
      <p:font typeface="DM Sans Bold" charset="1" panose="00000000000000000000"/>
      <p:regular r:id="rId26"/>
    </p:embeddedFont>
    <p:embeddedFont>
      <p:font typeface="Lora Bold" charset="1" panose="00000800000000000000"/>
      <p:regular r:id="rId27"/>
    </p:embeddedFont>
    <p:embeddedFont>
      <p:font typeface="Times New Roman Bold" charset="1" panose="02030802070405020303"/>
      <p:regular r:id="rId28"/>
    </p:embeddedFont>
    <p:embeddedFont>
      <p:font typeface="DM Sans Italics" charset="1" panose="00000000000000000000"/>
      <p:regular r:id="rId29"/>
    </p:embeddedFont>
    <p:embeddedFont>
      <p:font typeface="Abhaya Libre Medium" charset="1" panose="02000603000000000000"/>
      <p:regular r:id="rId30"/>
    </p:embeddedFont>
    <p:embeddedFont>
      <p:font typeface="Montserrat" charset="1" panose="00000500000000000000"/>
      <p:regular r:id="rId31"/>
    </p:embeddedFont>
    <p:embeddedFont>
      <p:font typeface="Montserrat Bold" charset="1" panose="000008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 Id="rId5" Target="../media/image4.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5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7.png" Type="http://schemas.openxmlformats.org/officeDocument/2006/relationships/image"/><Relationship Id="rId4" Target="../media/image58.svg" Type="http://schemas.openxmlformats.org/officeDocument/2006/relationships/image"/><Relationship Id="rId5" Target="../media/image59.png" Type="http://schemas.openxmlformats.org/officeDocument/2006/relationships/image"/><Relationship Id="rId6" Target="../media/image60.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svg" Type="http://schemas.openxmlformats.org/officeDocument/2006/relationships/image"/><Relationship Id="rId4" Target="../media/image6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2" Target="../media/image1.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jpeg" Type="http://schemas.openxmlformats.org/officeDocument/2006/relationships/image"/><Relationship Id="rId11" Target="../media/image40.jpeg" Type="http://schemas.openxmlformats.org/officeDocument/2006/relationships/image"/><Relationship Id="rId12" Target="../media/image41.jpeg" Type="http://schemas.openxmlformats.org/officeDocument/2006/relationships/image"/><Relationship Id="rId13" Target="../media/image42.png" Type="http://schemas.openxmlformats.org/officeDocument/2006/relationships/image"/><Relationship Id="rId14" Target="../media/image43.svg" Type="http://schemas.openxmlformats.org/officeDocument/2006/relationships/image"/><Relationship Id="rId15" Target="../media/image44.png" Type="http://schemas.openxmlformats.org/officeDocument/2006/relationships/image"/><Relationship Id="rId16" Target="../media/image45.svg" Type="http://schemas.openxmlformats.org/officeDocument/2006/relationships/image"/><Relationship Id="rId17" Target="../media/image46.svg" Type="http://schemas.openxmlformats.org/officeDocument/2006/relationships/image"/><Relationship Id="rId18" Target="../media/image47.svg" Type="http://schemas.openxmlformats.org/officeDocument/2006/relationships/image"/><Relationship Id="rId19" Target="../media/image48.png" Type="http://schemas.openxmlformats.org/officeDocument/2006/relationships/image"/><Relationship Id="rId2" Target="../media/image1.png" Type="http://schemas.openxmlformats.org/officeDocument/2006/relationships/image"/><Relationship Id="rId20" Target="../media/image49.svg" Type="http://schemas.openxmlformats.org/officeDocument/2006/relationships/image"/><Relationship Id="rId21" Target="../media/image50.sv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 Id="rId9" Target="../media/image3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svg" Type="http://schemas.openxmlformats.org/officeDocument/2006/relationships/image"/><Relationship Id="rId11" Target="../media/image46.svg" Type="http://schemas.openxmlformats.org/officeDocument/2006/relationships/image"/><Relationship Id="rId12" Target="../media/image47.svg" Type="http://schemas.openxmlformats.org/officeDocument/2006/relationships/image"/><Relationship Id="rId13" Target="../media/image48.png" Type="http://schemas.openxmlformats.org/officeDocument/2006/relationships/image"/><Relationship Id="rId14" Target="../media/image49.svg" Type="http://schemas.openxmlformats.org/officeDocument/2006/relationships/image"/><Relationship Id="rId15" Target="../media/image51.jpeg" Type="http://schemas.openxmlformats.org/officeDocument/2006/relationships/image"/><Relationship Id="rId16" Target="../media/image52.jpeg" Type="http://schemas.openxmlformats.org/officeDocument/2006/relationships/image"/><Relationship Id="rId17" Target="../media/image53.jpeg" Type="http://schemas.openxmlformats.org/officeDocument/2006/relationships/image"/><Relationship Id="rId2" Target="../media/image1.pn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42.png" Type="http://schemas.openxmlformats.org/officeDocument/2006/relationships/image"/><Relationship Id="rId8" Target="../media/image43.svg" Type="http://schemas.openxmlformats.org/officeDocument/2006/relationships/image"/><Relationship Id="rId9" Target="../media/image4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0" y="-3606194"/>
            <a:ext cx="18288000" cy="18288000"/>
          </a:xfrm>
          <a:custGeom>
            <a:avLst/>
            <a:gdLst/>
            <a:ahLst/>
            <a:cxnLst/>
            <a:rect r="r" b="b" t="t" l="l"/>
            <a:pathLst>
              <a:path h="18288000" w="18288000">
                <a:moveTo>
                  <a:pt x="0" y="0"/>
                </a:moveTo>
                <a:lnTo>
                  <a:pt x="18288000" y="0"/>
                </a:lnTo>
                <a:lnTo>
                  <a:pt x="18288000" y="18288000"/>
                </a:lnTo>
                <a:lnTo>
                  <a:pt x="0" y="18288000"/>
                </a:lnTo>
                <a:lnTo>
                  <a:pt x="0" y="0"/>
                </a:lnTo>
                <a:close/>
              </a:path>
            </a:pathLst>
          </a:custGeom>
          <a:blipFill>
            <a:blip r:embed="rId2"/>
            <a:stretch>
              <a:fillRect l="0" t="0" r="0" b="0"/>
            </a:stretch>
          </a:blipFill>
        </p:spPr>
      </p:sp>
      <p:sp>
        <p:nvSpPr>
          <p:cNvPr name="Freeform 3" id="3"/>
          <p:cNvSpPr/>
          <p:nvPr/>
        </p:nvSpPr>
        <p:spPr>
          <a:xfrm flipH="false" flipV="false" rot="0">
            <a:off x="11931568" y="5395534"/>
            <a:ext cx="6356432" cy="4891466"/>
          </a:xfrm>
          <a:custGeom>
            <a:avLst/>
            <a:gdLst/>
            <a:ahLst/>
            <a:cxnLst/>
            <a:rect r="r" b="b" t="t" l="l"/>
            <a:pathLst>
              <a:path h="4891466" w="6356432">
                <a:moveTo>
                  <a:pt x="0" y="0"/>
                </a:moveTo>
                <a:lnTo>
                  <a:pt x="6356432" y="0"/>
                </a:lnTo>
                <a:lnTo>
                  <a:pt x="6356432" y="4891466"/>
                </a:lnTo>
                <a:lnTo>
                  <a:pt x="0" y="4891466"/>
                </a:lnTo>
                <a:lnTo>
                  <a:pt x="0" y="0"/>
                </a:lnTo>
                <a:close/>
              </a:path>
            </a:pathLst>
          </a:custGeom>
          <a:blipFill>
            <a:blip r:embed="rId3"/>
            <a:stretch>
              <a:fillRect l="0" t="0" r="-1748" b="0"/>
            </a:stretch>
          </a:blipFill>
        </p:spPr>
      </p:sp>
      <p:sp>
        <p:nvSpPr>
          <p:cNvPr name="Freeform 4" id="4"/>
          <p:cNvSpPr/>
          <p:nvPr/>
        </p:nvSpPr>
        <p:spPr>
          <a:xfrm flipH="false" flipV="false" rot="0">
            <a:off x="0" y="0"/>
            <a:ext cx="12615605" cy="4574597"/>
          </a:xfrm>
          <a:custGeom>
            <a:avLst/>
            <a:gdLst/>
            <a:ahLst/>
            <a:cxnLst/>
            <a:rect r="r" b="b" t="t" l="l"/>
            <a:pathLst>
              <a:path h="4574597" w="12615605">
                <a:moveTo>
                  <a:pt x="0" y="0"/>
                </a:moveTo>
                <a:lnTo>
                  <a:pt x="12615605" y="0"/>
                </a:lnTo>
                <a:lnTo>
                  <a:pt x="12615605" y="4574597"/>
                </a:lnTo>
                <a:lnTo>
                  <a:pt x="0" y="4574597"/>
                </a:lnTo>
                <a:lnTo>
                  <a:pt x="0" y="0"/>
                </a:lnTo>
                <a:close/>
              </a:path>
            </a:pathLst>
          </a:custGeom>
          <a:blipFill>
            <a:blip r:embed="rId4"/>
            <a:stretch>
              <a:fillRect l="0" t="-4429" r="0" b="-4429"/>
            </a:stretch>
          </a:blipFill>
        </p:spPr>
      </p:sp>
      <p:sp>
        <p:nvSpPr>
          <p:cNvPr name="Freeform 5" id="5"/>
          <p:cNvSpPr/>
          <p:nvPr/>
        </p:nvSpPr>
        <p:spPr>
          <a:xfrm flipH="false" flipV="false" rot="0">
            <a:off x="0" y="7067946"/>
            <a:ext cx="5722763" cy="3219054"/>
          </a:xfrm>
          <a:custGeom>
            <a:avLst/>
            <a:gdLst/>
            <a:ahLst/>
            <a:cxnLst/>
            <a:rect r="r" b="b" t="t" l="l"/>
            <a:pathLst>
              <a:path h="3219054" w="5722763">
                <a:moveTo>
                  <a:pt x="0" y="0"/>
                </a:moveTo>
                <a:lnTo>
                  <a:pt x="5722763" y="0"/>
                </a:lnTo>
                <a:lnTo>
                  <a:pt x="5722763" y="3219054"/>
                </a:lnTo>
                <a:lnTo>
                  <a:pt x="0" y="3219054"/>
                </a:lnTo>
                <a:lnTo>
                  <a:pt x="0" y="0"/>
                </a:lnTo>
                <a:close/>
              </a:path>
            </a:pathLst>
          </a:custGeom>
          <a:blipFill>
            <a:blip r:embed="rId5"/>
            <a:stretch>
              <a:fillRect l="0" t="0" r="0" b="0"/>
            </a:stretch>
          </a:blipFill>
        </p:spPr>
      </p:sp>
      <p:sp>
        <p:nvSpPr>
          <p:cNvPr name="TextBox 6" id="6"/>
          <p:cNvSpPr txBox="true"/>
          <p:nvPr/>
        </p:nvSpPr>
        <p:spPr>
          <a:xfrm rot="0">
            <a:off x="3642420" y="5482199"/>
            <a:ext cx="11298484" cy="1062488"/>
          </a:xfrm>
          <a:prstGeom prst="rect">
            <a:avLst/>
          </a:prstGeom>
        </p:spPr>
        <p:txBody>
          <a:bodyPr anchor="t" rtlCol="false" tIns="0" lIns="0" bIns="0" rIns="0">
            <a:spAutoFit/>
          </a:bodyPr>
          <a:lstStyle/>
          <a:p>
            <a:pPr algn="ctr">
              <a:lnSpc>
                <a:spcPts val="4037"/>
              </a:lnSpc>
            </a:pPr>
            <a:r>
              <a:rPr lang="en-US" b="true" sz="4711" spc="461">
                <a:solidFill>
                  <a:srgbClr val="231F20"/>
                </a:solidFill>
                <a:latin typeface="Oswald Bold"/>
                <a:ea typeface="Oswald Bold"/>
                <a:cs typeface="Oswald Bold"/>
                <a:sym typeface="Oswald Bold"/>
              </a:rPr>
              <a:t>Banglore house price prediction model</a:t>
            </a:r>
          </a:p>
        </p:txBody>
      </p:sp>
      <p:sp>
        <p:nvSpPr>
          <p:cNvPr name="TextBox 7" id="7"/>
          <p:cNvSpPr txBox="true"/>
          <p:nvPr/>
        </p:nvSpPr>
        <p:spPr>
          <a:xfrm rot="0">
            <a:off x="4647867" y="6935212"/>
            <a:ext cx="9684277" cy="1325441"/>
          </a:xfrm>
          <a:prstGeom prst="rect">
            <a:avLst/>
          </a:prstGeom>
        </p:spPr>
        <p:txBody>
          <a:bodyPr anchor="t" rtlCol="false" tIns="0" lIns="0" bIns="0" rIns="0">
            <a:spAutoFit/>
          </a:bodyPr>
          <a:lstStyle/>
          <a:p>
            <a:pPr algn="ctr">
              <a:lnSpc>
                <a:spcPts val="5069"/>
              </a:lnSpc>
            </a:pPr>
            <a:r>
              <a:rPr lang="en-US" b="true" sz="5915" spc="579">
                <a:solidFill>
                  <a:srgbClr val="231F20"/>
                </a:solidFill>
                <a:latin typeface="Oswald Bold"/>
                <a:ea typeface="Oswald Bold"/>
                <a:cs typeface="Oswald Bold"/>
                <a:sym typeface="Oswald Bold"/>
              </a:rPr>
              <a:t>MAJOR PROJECT 2 PRESENTATION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4386120" y="6363757"/>
            <a:ext cx="7328440" cy="7697562"/>
          </a:xfrm>
          <a:custGeom>
            <a:avLst/>
            <a:gdLst/>
            <a:ahLst/>
            <a:cxnLst/>
            <a:rect r="r" b="b" t="t" l="l"/>
            <a:pathLst>
              <a:path h="7697562" w="7328440">
                <a:moveTo>
                  <a:pt x="0" y="0"/>
                </a:moveTo>
                <a:lnTo>
                  <a:pt x="7328440" y="0"/>
                </a:lnTo>
                <a:lnTo>
                  <a:pt x="7328440" y="7697562"/>
                </a:lnTo>
                <a:lnTo>
                  <a:pt x="0" y="76975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91808" y="-2751753"/>
            <a:ext cx="9846288" cy="6266116"/>
          </a:xfrm>
          <a:custGeom>
            <a:avLst/>
            <a:gdLst/>
            <a:ahLst/>
            <a:cxnLst/>
            <a:rect r="r" b="b" t="t" l="l"/>
            <a:pathLst>
              <a:path h="6266116" w="9846288">
                <a:moveTo>
                  <a:pt x="0" y="0"/>
                </a:moveTo>
                <a:lnTo>
                  <a:pt x="9846288" y="0"/>
                </a:lnTo>
                <a:lnTo>
                  <a:pt x="9846288" y="6266116"/>
                </a:lnTo>
                <a:lnTo>
                  <a:pt x="0" y="62661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389893" y="-81448"/>
            <a:ext cx="5891032" cy="1185853"/>
          </a:xfrm>
          <a:prstGeom prst="rect">
            <a:avLst/>
          </a:prstGeom>
        </p:spPr>
        <p:txBody>
          <a:bodyPr anchor="t" rtlCol="false" tIns="0" lIns="0" bIns="0" rIns="0">
            <a:spAutoFit/>
          </a:bodyPr>
          <a:lstStyle/>
          <a:p>
            <a:pPr algn="l">
              <a:lnSpc>
                <a:spcPts val="9214"/>
              </a:lnSpc>
            </a:pPr>
            <a:r>
              <a:rPr lang="en-US" b="true" sz="6581" spc="645">
                <a:solidFill>
                  <a:srgbClr val="231F20"/>
                </a:solidFill>
                <a:latin typeface="Oswald Bold"/>
                <a:ea typeface="Oswald Bold"/>
                <a:cs typeface="Oswald Bold"/>
                <a:sym typeface="Oswald Bold"/>
              </a:rPr>
              <a:t>METHODOLOGY</a:t>
            </a:r>
          </a:p>
        </p:txBody>
      </p:sp>
      <p:sp>
        <p:nvSpPr>
          <p:cNvPr name="TextBox 5" id="5"/>
          <p:cNvSpPr txBox="true"/>
          <p:nvPr/>
        </p:nvSpPr>
        <p:spPr>
          <a:xfrm rot="0">
            <a:off x="417247" y="1325970"/>
            <a:ext cx="17499602" cy="8829353"/>
          </a:xfrm>
          <a:prstGeom prst="rect">
            <a:avLst/>
          </a:prstGeom>
        </p:spPr>
        <p:txBody>
          <a:bodyPr anchor="t" rtlCol="false" tIns="0" lIns="0" bIns="0" rIns="0">
            <a:spAutoFit/>
          </a:bodyPr>
          <a:lstStyle/>
          <a:p>
            <a:pPr algn="just">
              <a:lnSpc>
                <a:spcPts val="4381"/>
              </a:lnSpc>
            </a:pPr>
            <a:r>
              <a:rPr lang="en-US" sz="3399">
                <a:solidFill>
                  <a:srgbClr val="231F20"/>
                </a:solidFill>
                <a:latin typeface="Open Sauce"/>
                <a:ea typeface="Open Sauce"/>
                <a:cs typeface="Open Sauce"/>
                <a:sym typeface="Open Sauce"/>
              </a:rPr>
              <a:t>In the process of developing this model, various machine learning algorithms were studied. The model is trained on Support vector machines (SVM), random forest, XG Boost, Lasso regression, and linear regression. Out of this Random Forest gives highest accuracy in prediction of housing prices and the next highest accuracy achieved is by XG Boost algorithm and this algorithm is preferred due to its ability to handle complex, structured datasets and its ability to automatically handle missing values and outliers. Therefore, we recommend the use of XG Boost for house price prediction tasks in the real estate industry. The decision to choose the algorithm depends on the dimensions and type of data used. XG Boost is the best fit for our model.</a:t>
            </a:r>
          </a:p>
          <a:p>
            <a:pPr algn="just">
              <a:lnSpc>
                <a:spcPts val="4381"/>
              </a:lnSpc>
            </a:pPr>
            <a:r>
              <a:rPr lang="en-US" sz="3399" b="true">
                <a:solidFill>
                  <a:srgbClr val="231F20"/>
                </a:solidFill>
                <a:latin typeface="Open Sauce Bold"/>
                <a:ea typeface="Open Sauce Bold"/>
                <a:cs typeface="Open Sauce Bold"/>
                <a:sym typeface="Open Sauce Bold"/>
              </a:rPr>
              <a:t>XG Boost:</a:t>
            </a:r>
            <a:r>
              <a:rPr lang="en-US" sz="3399">
                <a:solidFill>
                  <a:srgbClr val="231F20"/>
                </a:solidFill>
                <a:latin typeface="Open Sauce"/>
                <a:ea typeface="Open Sauce"/>
                <a:cs typeface="Open Sauce"/>
                <a:sym typeface="Open Sauce"/>
              </a:rPr>
              <a:t> The XG Boost observes features of an attribute and train the model by analyzing given features. XG Boost from the graph, attribute combination, labels including features and according to the system analyzes the data.</a:t>
            </a:r>
          </a:p>
          <a:p>
            <a:pPr algn="just">
              <a:lnSpc>
                <a:spcPts val="4381"/>
              </a:lnSpc>
            </a:pPr>
          </a:p>
          <a:p>
            <a:pPr algn="just">
              <a:lnSpc>
                <a:spcPts val="4381"/>
              </a:lnSpc>
            </a:pPr>
          </a:p>
          <a:p>
            <a:pPr algn="just">
              <a:lnSpc>
                <a:spcPts val="4381"/>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4386120" y="6363757"/>
            <a:ext cx="7328440" cy="7697562"/>
          </a:xfrm>
          <a:custGeom>
            <a:avLst/>
            <a:gdLst/>
            <a:ahLst/>
            <a:cxnLst/>
            <a:rect r="r" b="b" t="t" l="l"/>
            <a:pathLst>
              <a:path h="7697562" w="7328440">
                <a:moveTo>
                  <a:pt x="0" y="0"/>
                </a:moveTo>
                <a:lnTo>
                  <a:pt x="7328440" y="0"/>
                </a:lnTo>
                <a:lnTo>
                  <a:pt x="7328440" y="7697562"/>
                </a:lnTo>
                <a:lnTo>
                  <a:pt x="0" y="76975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91808" y="-2751763"/>
            <a:ext cx="9846288" cy="6266116"/>
          </a:xfrm>
          <a:custGeom>
            <a:avLst/>
            <a:gdLst/>
            <a:ahLst/>
            <a:cxnLst/>
            <a:rect r="r" b="b" t="t" l="l"/>
            <a:pathLst>
              <a:path h="6266116" w="9846288">
                <a:moveTo>
                  <a:pt x="0" y="0"/>
                </a:moveTo>
                <a:lnTo>
                  <a:pt x="9846288" y="0"/>
                </a:lnTo>
                <a:lnTo>
                  <a:pt x="9846288" y="6266117"/>
                </a:lnTo>
                <a:lnTo>
                  <a:pt x="0" y="62661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911160" y="1204422"/>
            <a:ext cx="8880649" cy="4129502"/>
          </a:xfrm>
          <a:custGeom>
            <a:avLst/>
            <a:gdLst/>
            <a:ahLst/>
            <a:cxnLst/>
            <a:rect r="r" b="b" t="t" l="l"/>
            <a:pathLst>
              <a:path h="4129502" w="8880649">
                <a:moveTo>
                  <a:pt x="0" y="0"/>
                </a:moveTo>
                <a:lnTo>
                  <a:pt x="8880648" y="0"/>
                </a:lnTo>
                <a:lnTo>
                  <a:pt x="8880648" y="4129502"/>
                </a:lnTo>
                <a:lnTo>
                  <a:pt x="0" y="4129502"/>
                </a:lnTo>
                <a:lnTo>
                  <a:pt x="0" y="0"/>
                </a:lnTo>
                <a:close/>
              </a:path>
            </a:pathLst>
          </a:custGeom>
          <a:blipFill>
            <a:blip r:embed="rId6"/>
            <a:stretch>
              <a:fillRect l="-53" t="0" r="-53" b="0"/>
            </a:stretch>
          </a:blipFill>
        </p:spPr>
      </p:sp>
      <p:sp>
        <p:nvSpPr>
          <p:cNvPr name="TextBox 5" id="5"/>
          <p:cNvSpPr txBox="true"/>
          <p:nvPr/>
        </p:nvSpPr>
        <p:spPr>
          <a:xfrm rot="0">
            <a:off x="2488298" y="141141"/>
            <a:ext cx="12436364" cy="887559"/>
          </a:xfrm>
          <a:prstGeom prst="rect">
            <a:avLst/>
          </a:prstGeom>
        </p:spPr>
        <p:txBody>
          <a:bodyPr anchor="t" rtlCol="false" tIns="0" lIns="0" bIns="0" rIns="0">
            <a:spAutoFit/>
          </a:bodyPr>
          <a:lstStyle/>
          <a:p>
            <a:pPr algn="l">
              <a:lnSpc>
                <a:spcPts val="7254"/>
              </a:lnSpc>
            </a:pPr>
            <a:r>
              <a:rPr lang="en-US" b="true" sz="5181" spc="507">
                <a:solidFill>
                  <a:srgbClr val="231F20"/>
                </a:solidFill>
                <a:latin typeface="Oswald Bold"/>
                <a:ea typeface="Oswald Bold"/>
                <a:cs typeface="Oswald Bold"/>
                <a:sym typeface="Oswald Bold"/>
              </a:rPr>
              <a:t>FACTORS AFEECTING HOUSE PRICING</a:t>
            </a:r>
          </a:p>
        </p:txBody>
      </p:sp>
      <p:sp>
        <p:nvSpPr>
          <p:cNvPr name="TextBox 6" id="6"/>
          <p:cNvSpPr txBox="true"/>
          <p:nvPr/>
        </p:nvSpPr>
        <p:spPr>
          <a:xfrm rot="0">
            <a:off x="477782" y="5448224"/>
            <a:ext cx="14446879" cy="3648481"/>
          </a:xfrm>
          <a:prstGeom prst="rect">
            <a:avLst/>
          </a:prstGeom>
        </p:spPr>
        <p:txBody>
          <a:bodyPr anchor="t" rtlCol="false" tIns="0" lIns="0" bIns="0" rIns="0">
            <a:spAutoFit/>
          </a:bodyPr>
          <a:lstStyle/>
          <a:p>
            <a:pPr algn="l" marL="644248" indent="-322124" lvl="1">
              <a:lnSpc>
                <a:spcPts val="4177"/>
              </a:lnSpc>
              <a:buFont typeface="Arial"/>
              <a:buChar char="•"/>
            </a:pPr>
            <a:r>
              <a:rPr lang="en-US" b="true" sz="2984">
                <a:solidFill>
                  <a:srgbClr val="231F20"/>
                </a:solidFill>
                <a:latin typeface="Open Sauce Bold"/>
                <a:ea typeface="Open Sauce Bold"/>
                <a:cs typeface="Open Sauce Bold"/>
                <a:sym typeface="Open Sauce Bold"/>
              </a:rPr>
              <a:t>UNEMPLOYMENT</a:t>
            </a:r>
          </a:p>
          <a:p>
            <a:pPr algn="l" marL="644248" indent="-322124" lvl="1">
              <a:lnSpc>
                <a:spcPts val="4177"/>
              </a:lnSpc>
              <a:buFont typeface="Arial"/>
              <a:buChar char="•"/>
            </a:pPr>
            <a:r>
              <a:rPr lang="en-US" b="true" sz="2984">
                <a:solidFill>
                  <a:srgbClr val="231F20"/>
                </a:solidFill>
                <a:latin typeface="Open Sauce Bold"/>
                <a:ea typeface="Open Sauce Bold"/>
                <a:cs typeface="Open Sauce Bold"/>
                <a:sym typeface="Open Sauce Bold"/>
              </a:rPr>
              <a:t>ECONOMIC GROWTH</a:t>
            </a:r>
          </a:p>
          <a:p>
            <a:pPr algn="l" marL="644248" indent="-322124" lvl="1">
              <a:lnSpc>
                <a:spcPts val="4177"/>
              </a:lnSpc>
              <a:buFont typeface="Arial"/>
              <a:buChar char="•"/>
            </a:pPr>
            <a:r>
              <a:rPr lang="en-US" b="true" sz="2984">
                <a:solidFill>
                  <a:srgbClr val="231F20"/>
                </a:solidFill>
                <a:latin typeface="Open Sauce Bold"/>
                <a:ea typeface="Open Sauce Bold"/>
                <a:cs typeface="Open Sauce Bold"/>
                <a:sym typeface="Open Sauce Bold"/>
              </a:rPr>
              <a:t>INTREST RATES</a:t>
            </a:r>
          </a:p>
          <a:p>
            <a:pPr algn="l" marL="644248" indent="-322124" lvl="1">
              <a:lnSpc>
                <a:spcPts val="4177"/>
              </a:lnSpc>
              <a:buFont typeface="Arial"/>
              <a:buChar char="•"/>
            </a:pPr>
            <a:r>
              <a:rPr lang="en-US" b="true" sz="2984">
                <a:solidFill>
                  <a:srgbClr val="231F20"/>
                </a:solidFill>
                <a:latin typeface="Open Sauce Bold"/>
                <a:ea typeface="Open Sauce Bold"/>
                <a:cs typeface="Open Sauce Bold"/>
                <a:sym typeface="Open Sauce Bold"/>
              </a:rPr>
              <a:t>CONSUMER CONFIDENCE</a:t>
            </a:r>
          </a:p>
          <a:p>
            <a:pPr algn="l" marL="644248" indent="-322124" lvl="1">
              <a:lnSpc>
                <a:spcPts val="4177"/>
              </a:lnSpc>
              <a:buFont typeface="Arial"/>
              <a:buChar char="•"/>
            </a:pPr>
            <a:r>
              <a:rPr lang="en-US" b="true" sz="2984">
                <a:solidFill>
                  <a:srgbClr val="231F20"/>
                </a:solidFill>
                <a:latin typeface="Open Sauce Bold"/>
                <a:ea typeface="Open Sauce Bold"/>
                <a:cs typeface="Open Sauce Bold"/>
                <a:sym typeface="Open Sauce Bold"/>
              </a:rPr>
              <a:t>MORTGAGE AVAILABILITY</a:t>
            </a:r>
          </a:p>
          <a:p>
            <a:pPr algn="l" marL="644248" indent="-322124" lvl="1">
              <a:lnSpc>
                <a:spcPts val="4177"/>
              </a:lnSpc>
              <a:buFont typeface="Arial"/>
              <a:buChar char="•"/>
            </a:pPr>
            <a:r>
              <a:rPr lang="en-US" b="true" sz="2984">
                <a:solidFill>
                  <a:srgbClr val="231F20"/>
                </a:solidFill>
                <a:latin typeface="Open Sauce Bold"/>
                <a:ea typeface="Open Sauce Bold"/>
                <a:cs typeface="Open Sauce Bold"/>
                <a:sym typeface="Open Sauce Bold"/>
              </a:rPr>
              <a:t>SUPPLY</a:t>
            </a:r>
          </a:p>
          <a:p>
            <a:pPr algn="l">
              <a:lnSpc>
                <a:spcPts val="4177"/>
              </a:lnSpc>
            </a:pPr>
            <a:r>
              <a:rPr lang="en-US" sz="2984">
                <a:solidFill>
                  <a:srgbClr val="231F20"/>
                </a:solidFill>
                <a:latin typeface="Open Sauce"/>
                <a:ea typeface="Open Sauce"/>
                <a:cs typeface="Open Sauce"/>
                <a:sym typeface="Open Sauce"/>
              </a:rPr>
              <a:t>               These are some factors that affects house pricing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1371221" y="-3258912"/>
            <a:ext cx="9846288" cy="6266116"/>
          </a:xfrm>
          <a:custGeom>
            <a:avLst/>
            <a:gdLst/>
            <a:ahLst/>
            <a:cxnLst/>
            <a:rect r="r" b="b" t="t" l="l"/>
            <a:pathLst>
              <a:path h="6266116" w="9846288">
                <a:moveTo>
                  <a:pt x="0" y="0"/>
                </a:moveTo>
                <a:lnTo>
                  <a:pt x="9846288" y="0"/>
                </a:lnTo>
                <a:lnTo>
                  <a:pt x="9846288" y="6266116"/>
                </a:lnTo>
                <a:lnTo>
                  <a:pt x="0" y="62661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177828" y="132455"/>
            <a:ext cx="7099706" cy="1307859"/>
          </a:xfrm>
          <a:prstGeom prst="rect">
            <a:avLst/>
          </a:prstGeom>
        </p:spPr>
        <p:txBody>
          <a:bodyPr anchor="t" rtlCol="false" tIns="0" lIns="0" bIns="0" rIns="0">
            <a:spAutoFit/>
          </a:bodyPr>
          <a:lstStyle/>
          <a:p>
            <a:pPr algn="l">
              <a:lnSpc>
                <a:spcPts val="10614"/>
              </a:lnSpc>
            </a:pPr>
            <a:r>
              <a:rPr lang="en-US" sz="7581" spc="743">
                <a:solidFill>
                  <a:srgbClr val="231F20"/>
                </a:solidFill>
                <a:latin typeface="Cheque Bold"/>
                <a:ea typeface="Cheque Bold"/>
                <a:cs typeface="Cheque Bold"/>
                <a:sym typeface="Cheque Bold"/>
              </a:rPr>
              <a:t>CONCLUSION</a:t>
            </a:r>
          </a:p>
        </p:txBody>
      </p:sp>
      <p:sp>
        <p:nvSpPr>
          <p:cNvPr name="Freeform 4" id="4"/>
          <p:cNvSpPr/>
          <p:nvPr/>
        </p:nvSpPr>
        <p:spPr>
          <a:xfrm flipH="false" flipV="false" rot="-10800000">
            <a:off x="-3642326" y="6655777"/>
            <a:ext cx="12370008" cy="7872196"/>
          </a:xfrm>
          <a:custGeom>
            <a:avLst/>
            <a:gdLst/>
            <a:ahLst/>
            <a:cxnLst/>
            <a:rect r="r" b="b" t="t" l="l"/>
            <a:pathLst>
              <a:path h="7872196" w="12370008">
                <a:moveTo>
                  <a:pt x="0" y="0"/>
                </a:moveTo>
                <a:lnTo>
                  <a:pt x="12370007" y="0"/>
                </a:lnTo>
                <a:lnTo>
                  <a:pt x="12370007" y="7872196"/>
                </a:lnTo>
                <a:lnTo>
                  <a:pt x="0" y="78721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694459" y="1955122"/>
            <a:ext cx="16899082" cy="6338656"/>
          </a:xfrm>
          <a:prstGeom prst="rect">
            <a:avLst/>
          </a:prstGeom>
        </p:spPr>
        <p:txBody>
          <a:bodyPr anchor="t" rtlCol="false" tIns="0" lIns="0" bIns="0" rIns="0">
            <a:spAutoFit/>
          </a:bodyPr>
          <a:lstStyle/>
          <a:p>
            <a:pPr algn="just">
              <a:lnSpc>
                <a:spcPts val="4604"/>
              </a:lnSpc>
            </a:pPr>
            <a:r>
              <a:rPr lang="en-US" sz="3571">
                <a:solidFill>
                  <a:srgbClr val="231F20"/>
                </a:solidFill>
                <a:latin typeface="Open Sauce"/>
                <a:ea typeface="Open Sauce"/>
                <a:cs typeface="Open Sauce"/>
                <a:sym typeface="Open Sauce"/>
              </a:rPr>
              <a:t>The goal of the project "House Price Prediction Using Machine Learning" is to forecast house prices based on various features in the provided data. Our best accuracy was around 90% after we tra</a:t>
            </a:r>
            <a:r>
              <a:rPr lang="en-US" sz="3571">
                <a:solidFill>
                  <a:srgbClr val="231F20"/>
                </a:solidFill>
                <a:latin typeface="Open Sauce"/>
                <a:ea typeface="Open Sauce"/>
                <a:cs typeface="Open Sauce"/>
                <a:sym typeface="Open Sauce"/>
              </a:rPr>
              <a:t>ined and tested the model. To make this model distinct from other prediction systems, we must include more parameters like tax and air quality. People can purchase houses on a budget and minimize financial loss. Numerous algorithms are used to determine house values. The selling price was determined with greater precision and accuracy. People will benefit greatly from this. Numerous elements that influence housing prices must be taken into account and handled.</a:t>
            </a:r>
          </a:p>
          <a:p>
            <a:pPr algn="l">
              <a:lnSpc>
                <a:spcPts val="3889"/>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0" y="-4000500"/>
            <a:ext cx="18288000" cy="18288000"/>
          </a:xfrm>
          <a:custGeom>
            <a:avLst/>
            <a:gdLst/>
            <a:ahLst/>
            <a:cxnLst/>
            <a:rect r="r" b="b" t="t" l="l"/>
            <a:pathLst>
              <a:path h="18288000" w="18288000">
                <a:moveTo>
                  <a:pt x="0" y="0"/>
                </a:moveTo>
                <a:lnTo>
                  <a:pt x="18288000" y="0"/>
                </a:lnTo>
                <a:lnTo>
                  <a:pt x="18288000" y="18288000"/>
                </a:lnTo>
                <a:lnTo>
                  <a:pt x="0" y="18288000"/>
                </a:lnTo>
                <a:lnTo>
                  <a:pt x="0" y="0"/>
                </a:lnTo>
                <a:close/>
              </a:path>
            </a:pathLst>
          </a:custGeom>
          <a:blipFill>
            <a:blip r:embed="rId2"/>
            <a:stretch>
              <a:fillRect l="0" t="0" r="0" b="0"/>
            </a:stretch>
          </a:blipFill>
        </p:spPr>
      </p:sp>
      <p:sp>
        <p:nvSpPr>
          <p:cNvPr name="Freeform 3" id="3"/>
          <p:cNvSpPr/>
          <p:nvPr/>
        </p:nvSpPr>
        <p:spPr>
          <a:xfrm flipH="false" flipV="false" rot="0">
            <a:off x="0" y="7620923"/>
            <a:ext cx="7623524" cy="2810942"/>
          </a:xfrm>
          <a:custGeom>
            <a:avLst/>
            <a:gdLst/>
            <a:ahLst/>
            <a:cxnLst/>
            <a:rect r="r" b="b" t="t" l="l"/>
            <a:pathLst>
              <a:path h="2810942" w="7623524">
                <a:moveTo>
                  <a:pt x="0" y="0"/>
                </a:moveTo>
                <a:lnTo>
                  <a:pt x="7623524" y="0"/>
                </a:lnTo>
                <a:lnTo>
                  <a:pt x="7623524" y="2810942"/>
                </a:lnTo>
                <a:lnTo>
                  <a:pt x="0" y="28109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684696" y="-8991670"/>
            <a:ext cx="24344624" cy="24465324"/>
          </a:xfrm>
          <a:custGeom>
            <a:avLst/>
            <a:gdLst/>
            <a:ahLst/>
            <a:cxnLst/>
            <a:rect r="r" b="b" t="t" l="l"/>
            <a:pathLst>
              <a:path h="24465324" w="24344624">
                <a:moveTo>
                  <a:pt x="0" y="0"/>
                </a:moveTo>
                <a:lnTo>
                  <a:pt x="24344623" y="0"/>
                </a:lnTo>
                <a:lnTo>
                  <a:pt x="24344623" y="24465325"/>
                </a:lnTo>
                <a:lnTo>
                  <a:pt x="0" y="244653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308421" y="1801120"/>
            <a:ext cx="11113765" cy="7449638"/>
          </a:xfrm>
          <a:prstGeom prst="rect">
            <a:avLst/>
          </a:prstGeom>
        </p:spPr>
        <p:txBody>
          <a:bodyPr anchor="t" rtlCol="false" tIns="0" lIns="0" bIns="0" rIns="0">
            <a:spAutoFit/>
          </a:bodyPr>
          <a:lstStyle/>
          <a:p>
            <a:pPr algn="l" marL="658201" indent="-329100" lvl="1">
              <a:lnSpc>
                <a:spcPts val="4249"/>
              </a:lnSpc>
              <a:buAutoNum type="arabicPeriod" startAt="1"/>
            </a:pPr>
            <a:r>
              <a:rPr lang="en-US" sz="3048" i="true">
                <a:solidFill>
                  <a:srgbClr val="000000"/>
                </a:solidFill>
                <a:latin typeface="DM Sans Italics"/>
                <a:ea typeface="DM Sans Italics"/>
                <a:cs typeface="DM Sans Italics"/>
                <a:sym typeface="DM Sans Italics"/>
              </a:rPr>
              <a:t>House price prediction using a hedonic price model vs an artificial neural network. American Journal of Applied Sciences. Limsombunchai, Christopher Gan, and Minsoo Lee. 3:193–201.</a:t>
            </a:r>
          </a:p>
          <a:p>
            <a:pPr algn="l" marL="658201" indent="-329100" lvl="1">
              <a:lnSpc>
                <a:spcPts val="4249"/>
              </a:lnSpc>
              <a:buAutoNum type="arabicPeriod" startAt="1"/>
            </a:pPr>
            <a:r>
              <a:rPr lang="en-US" sz="3048" i="true">
                <a:solidFill>
                  <a:srgbClr val="000000"/>
                </a:solidFill>
                <a:latin typeface="DM Sans Italics"/>
                <a:ea typeface="DM Sans Italics"/>
                <a:cs typeface="DM Sans Italics"/>
                <a:sym typeface="DM Sans Italics"/>
              </a:rPr>
              <a:t>1.Joao Gama, Torgo, and Luis. Logic regression using Classification Algorithms. Intelligent Data Analysis. 4:275-292.</a:t>
            </a:r>
          </a:p>
          <a:p>
            <a:pPr algn="l" marL="658201" indent="-329100" lvl="1">
              <a:lnSpc>
                <a:spcPts val="4249"/>
              </a:lnSpc>
              <a:buAutoNum type="arabicPeriod" startAt="1"/>
            </a:pPr>
            <a:r>
              <a:rPr lang="en-US" sz="3048" i="true">
                <a:solidFill>
                  <a:srgbClr val="000000"/>
                </a:solidFill>
                <a:latin typeface="DM Sans Italics"/>
                <a:ea typeface="DM Sans Italics"/>
                <a:cs typeface="DM Sans Italics"/>
                <a:sym typeface="DM Sans Italics"/>
              </a:rPr>
              <a:t>1.Real Estate Economics. Heidelberg, Bork M. and Moller VS, House Price Forecast Ability: A Factor Analysis. 46:582–611.</a:t>
            </a:r>
          </a:p>
          <a:p>
            <a:pPr algn="l" marL="658201" indent="-329100" lvl="1">
              <a:lnSpc>
                <a:spcPts val="4249"/>
              </a:lnSpc>
              <a:buAutoNum type="arabicPeriod" startAt="1"/>
            </a:pPr>
            <a:r>
              <a:rPr lang="en-US" sz="3048" i="true">
                <a:solidFill>
                  <a:srgbClr val="000000"/>
                </a:solidFill>
                <a:latin typeface="DM Sans Italics"/>
                <a:ea typeface="DM Sans Italics"/>
                <a:cs typeface="DM Sans Italics"/>
                <a:sym typeface="DM Sans Italics"/>
              </a:rPr>
              <a:t>Jae Kwon Bae, Byeonghwa Park. Housing Price Forecast Using Machine Learning Algorithms. 42:2928–2934.</a:t>
            </a:r>
          </a:p>
          <a:p>
            <a:pPr algn="l">
              <a:lnSpc>
                <a:spcPts val="4249"/>
              </a:lnSpc>
            </a:pPr>
          </a:p>
          <a:p>
            <a:pPr algn="l">
              <a:lnSpc>
                <a:spcPts val="4249"/>
              </a:lnSpc>
            </a:pPr>
          </a:p>
        </p:txBody>
      </p:sp>
      <p:sp>
        <p:nvSpPr>
          <p:cNvPr name="TextBox 6" id="6"/>
          <p:cNvSpPr txBox="true"/>
          <p:nvPr/>
        </p:nvSpPr>
        <p:spPr>
          <a:xfrm rot="0">
            <a:off x="545744" y="155534"/>
            <a:ext cx="7117213" cy="1702737"/>
          </a:xfrm>
          <a:prstGeom prst="rect">
            <a:avLst/>
          </a:prstGeom>
        </p:spPr>
        <p:txBody>
          <a:bodyPr anchor="t" rtlCol="false" tIns="0" lIns="0" bIns="0" rIns="0">
            <a:spAutoFit/>
          </a:bodyPr>
          <a:lstStyle/>
          <a:p>
            <a:pPr algn="l">
              <a:lnSpc>
                <a:spcPts val="13203"/>
              </a:lnSpc>
            </a:pPr>
            <a:r>
              <a:rPr lang="en-US" b="true" sz="9431" spc="924">
                <a:solidFill>
                  <a:srgbClr val="231F20"/>
                </a:solidFill>
                <a:latin typeface="Oswald Bold"/>
                <a:ea typeface="Oswald Bold"/>
                <a:cs typeface="Oswald Bold"/>
                <a:sym typeface="Oswald Bold"/>
              </a:rPr>
              <a:t>REFERENCES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8452" y="-63424"/>
            <a:ext cx="18392147" cy="10401053"/>
          </a:xfrm>
          <a:custGeom>
            <a:avLst/>
            <a:gdLst/>
            <a:ahLst/>
            <a:cxnLst/>
            <a:rect r="r" b="b" t="t" l="l"/>
            <a:pathLst>
              <a:path h="10401053" w="18392147">
                <a:moveTo>
                  <a:pt x="0" y="0"/>
                </a:moveTo>
                <a:lnTo>
                  <a:pt x="18392147" y="0"/>
                </a:lnTo>
                <a:lnTo>
                  <a:pt x="18392147" y="10401053"/>
                </a:lnTo>
                <a:lnTo>
                  <a:pt x="0" y="104010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972" y="9741477"/>
            <a:ext cx="18265270" cy="63424"/>
          </a:xfrm>
          <a:custGeom>
            <a:avLst/>
            <a:gdLst/>
            <a:ahLst/>
            <a:cxnLst/>
            <a:rect r="r" b="b" t="t" l="l"/>
            <a:pathLst>
              <a:path h="63424" w="18265270">
                <a:moveTo>
                  <a:pt x="0" y="0"/>
                </a:moveTo>
                <a:lnTo>
                  <a:pt x="18265270" y="0"/>
                </a:lnTo>
                <a:lnTo>
                  <a:pt x="18265270" y="63425"/>
                </a:lnTo>
                <a:lnTo>
                  <a:pt x="0" y="63425"/>
                </a:lnTo>
                <a:lnTo>
                  <a:pt x="0" y="0"/>
                </a:lnTo>
                <a:close/>
              </a:path>
            </a:pathLst>
          </a:custGeom>
          <a:blipFill>
            <a:blip r:embed="rId4"/>
            <a:stretch>
              <a:fillRect l="0" t="0" r="0" b="0"/>
            </a:stretch>
          </a:blipFill>
        </p:spPr>
      </p:sp>
      <p:sp>
        <p:nvSpPr>
          <p:cNvPr name="TextBox 4" id="4"/>
          <p:cNvSpPr txBox="true"/>
          <p:nvPr/>
        </p:nvSpPr>
        <p:spPr>
          <a:xfrm rot="0">
            <a:off x="7085599" y="2147264"/>
            <a:ext cx="4107412" cy="1682259"/>
          </a:xfrm>
          <a:prstGeom prst="rect">
            <a:avLst/>
          </a:prstGeom>
        </p:spPr>
        <p:txBody>
          <a:bodyPr anchor="t" rtlCol="false" tIns="0" lIns="0" bIns="0" rIns="0">
            <a:spAutoFit/>
          </a:bodyPr>
          <a:lstStyle/>
          <a:p>
            <a:pPr algn="l">
              <a:lnSpc>
                <a:spcPts val="13762"/>
              </a:lnSpc>
            </a:pPr>
            <a:r>
              <a:rPr lang="en-US" b="true" sz="9830">
                <a:solidFill>
                  <a:srgbClr val="332C2C"/>
                </a:solidFill>
                <a:latin typeface="Abhaya Libre Medium"/>
                <a:ea typeface="Abhaya Libre Medium"/>
                <a:cs typeface="Abhaya Libre Medium"/>
                <a:sym typeface="Abhaya Libre Medium"/>
              </a:rPr>
              <a:t>Thanks!</a:t>
            </a:r>
          </a:p>
        </p:txBody>
      </p:sp>
      <p:sp>
        <p:nvSpPr>
          <p:cNvPr name="TextBox 5" id="5"/>
          <p:cNvSpPr txBox="true"/>
          <p:nvPr/>
        </p:nvSpPr>
        <p:spPr>
          <a:xfrm rot="0">
            <a:off x="2825369" y="4469589"/>
            <a:ext cx="12624476" cy="842832"/>
          </a:xfrm>
          <a:prstGeom prst="rect">
            <a:avLst/>
          </a:prstGeom>
        </p:spPr>
        <p:txBody>
          <a:bodyPr anchor="t" rtlCol="false" tIns="0" lIns="0" bIns="0" rIns="0">
            <a:spAutoFit/>
          </a:bodyPr>
          <a:lstStyle/>
          <a:p>
            <a:pPr algn="ctr">
              <a:lnSpc>
                <a:spcPts val="3341"/>
              </a:lnSpc>
            </a:pPr>
            <a:r>
              <a:rPr lang="en-US" sz="2752">
                <a:solidFill>
                  <a:srgbClr val="332C2C"/>
                </a:solidFill>
                <a:latin typeface="Montserrat"/>
                <a:ea typeface="Montserrat"/>
                <a:cs typeface="Montserrat"/>
                <a:sym typeface="Montserrat"/>
              </a:rPr>
              <a:t>MADE BY:</a:t>
            </a:r>
            <a:r>
              <a:rPr lang="en-US" sz="2752" b="true">
                <a:solidFill>
                  <a:srgbClr val="332C2C"/>
                </a:solidFill>
                <a:latin typeface="Montserrat Bold"/>
                <a:ea typeface="Montserrat Bold"/>
                <a:cs typeface="Montserrat Bold"/>
                <a:sym typeface="Montserrat Bold"/>
              </a:rPr>
              <a:t> YASH GINOYA,KARAN SONI,MAYANK BHATT</a:t>
            </a:r>
          </a:p>
          <a:p>
            <a:pPr algn="ctr">
              <a:lnSpc>
                <a:spcPts val="3341"/>
              </a:lnSpc>
            </a:pPr>
            <a:r>
              <a:rPr lang="en-US" sz="2752">
                <a:solidFill>
                  <a:srgbClr val="332C2C"/>
                </a:solidFill>
                <a:latin typeface="Montserrat"/>
                <a:ea typeface="Montserrat"/>
                <a:cs typeface="Montserrat"/>
                <a:sym typeface="Montserrat"/>
              </a:rPr>
              <a:t>ENROLLMENT NO:            </a:t>
            </a:r>
            <a:r>
              <a:rPr lang="en-US" b="true" sz="2752">
                <a:solidFill>
                  <a:srgbClr val="332C2C"/>
                </a:solidFill>
                <a:latin typeface="Montserrat Bold"/>
                <a:ea typeface="Montserrat Bold"/>
                <a:cs typeface="Montserrat Bold"/>
                <a:sym typeface="Montserrat Bold"/>
              </a:rPr>
              <a:t>92100151001,      92100151015,   92100151048</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3310757" y="5576754"/>
            <a:ext cx="7328440" cy="7697562"/>
          </a:xfrm>
          <a:custGeom>
            <a:avLst/>
            <a:gdLst/>
            <a:ahLst/>
            <a:cxnLst/>
            <a:rect r="r" b="b" t="t" l="l"/>
            <a:pathLst>
              <a:path h="7697562" w="7328440">
                <a:moveTo>
                  <a:pt x="0" y="0"/>
                </a:moveTo>
                <a:lnTo>
                  <a:pt x="7328440" y="0"/>
                </a:lnTo>
                <a:lnTo>
                  <a:pt x="7328440" y="7697562"/>
                </a:lnTo>
                <a:lnTo>
                  <a:pt x="0" y="76975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183288" y="1539012"/>
            <a:ext cx="1742527" cy="8747988"/>
          </a:xfrm>
          <a:custGeom>
            <a:avLst/>
            <a:gdLst/>
            <a:ahLst/>
            <a:cxnLst/>
            <a:rect r="r" b="b" t="t" l="l"/>
            <a:pathLst>
              <a:path h="8747988" w="1742527">
                <a:moveTo>
                  <a:pt x="0" y="0"/>
                </a:moveTo>
                <a:lnTo>
                  <a:pt x="1742527" y="0"/>
                </a:lnTo>
                <a:lnTo>
                  <a:pt x="1742527" y="8747988"/>
                </a:lnTo>
                <a:lnTo>
                  <a:pt x="0" y="87479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753480" y="-3195533"/>
            <a:ext cx="9846288" cy="6266116"/>
          </a:xfrm>
          <a:custGeom>
            <a:avLst/>
            <a:gdLst/>
            <a:ahLst/>
            <a:cxnLst/>
            <a:rect r="r" b="b" t="t" l="l"/>
            <a:pathLst>
              <a:path h="6266116" w="9846288">
                <a:moveTo>
                  <a:pt x="0" y="0"/>
                </a:moveTo>
                <a:lnTo>
                  <a:pt x="9846287" y="0"/>
                </a:lnTo>
                <a:lnTo>
                  <a:pt x="9846287" y="6266117"/>
                </a:lnTo>
                <a:lnTo>
                  <a:pt x="0" y="626611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6161329" y="666750"/>
            <a:ext cx="5318798" cy="849231"/>
          </a:xfrm>
          <a:prstGeom prst="rect">
            <a:avLst/>
          </a:prstGeom>
        </p:spPr>
        <p:txBody>
          <a:bodyPr anchor="t" rtlCol="false" tIns="0" lIns="0" bIns="0" rIns="0">
            <a:spAutoFit/>
          </a:bodyPr>
          <a:lstStyle/>
          <a:p>
            <a:pPr algn="l">
              <a:lnSpc>
                <a:spcPts val="4990"/>
              </a:lnSpc>
            </a:pPr>
            <a:r>
              <a:rPr lang="en-US" sz="9981" spc="978">
                <a:solidFill>
                  <a:srgbClr val="231F20"/>
                </a:solidFill>
                <a:latin typeface="Oswald"/>
                <a:ea typeface="Oswald"/>
                <a:cs typeface="Oswald"/>
                <a:sym typeface="Oswald"/>
              </a:rPr>
              <a:t>CONTENT</a:t>
            </a:r>
          </a:p>
        </p:txBody>
      </p:sp>
      <p:sp>
        <p:nvSpPr>
          <p:cNvPr name="TextBox 6" id="6"/>
          <p:cNvSpPr txBox="true"/>
          <p:nvPr/>
        </p:nvSpPr>
        <p:spPr>
          <a:xfrm rot="0">
            <a:off x="4958889" y="1652658"/>
            <a:ext cx="606000" cy="6697096"/>
          </a:xfrm>
          <a:prstGeom prst="rect">
            <a:avLst/>
          </a:prstGeom>
        </p:spPr>
        <p:txBody>
          <a:bodyPr anchor="t" rtlCol="false" tIns="0" lIns="0" bIns="0" rIns="0">
            <a:spAutoFit/>
          </a:bodyPr>
          <a:lstStyle/>
          <a:p>
            <a:pPr algn="just">
              <a:lnSpc>
                <a:spcPts val="6274"/>
              </a:lnSpc>
            </a:pPr>
            <a:r>
              <a:rPr lang="en-US" b="true" sz="4271">
                <a:solidFill>
                  <a:srgbClr val="363636"/>
                </a:solidFill>
                <a:latin typeface="Oswald Bold"/>
                <a:ea typeface="Oswald Bold"/>
                <a:cs typeface="Oswald Bold"/>
                <a:sym typeface="Oswald Bold"/>
              </a:rPr>
              <a:t>01 02</a:t>
            </a:r>
          </a:p>
          <a:p>
            <a:pPr algn="l">
              <a:lnSpc>
                <a:spcPts val="7598"/>
              </a:lnSpc>
            </a:pPr>
            <a:r>
              <a:rPr lang="en-US" b="true" sz="4271">
                <a:solidFill>
                  <a:srgbClr val="363636"/>
                </a:solidFill>
                <a:latin typeface="Oswald Bold"/>
                <a:ea typeface="Oswald Bold"/>
                <a:cs typeface="Oswald Bold"/>
                <a:sym typeface="Oswald Bold"/>
              </a:rPr>
              <a:t>03</a:t>
            </a:r>
          </a:p>
          <a:p>
            <a:pPr algn="l">
              <a:lnSpc>
                <a:spcPts val="4954"/>
              </a:lnSpc>
            </a:pPr>
            <a:r>
              <a:rPr lang="en-US" b="true" sz="4271">
                <a:solidFill>
                  <a:srgbClr val="363636"/>
                </a:solidFill>
                <a:latin typeface="Oswald Bold"/>
                <a:ea typeface="Oswald Bold"/>
                <a:cs typeface="Oswald Bold"/>
                <a:sym typeface="Oswald Bold"/>
              </a:rPr>
              <a:t>04</a:t>
            </a:r>
          </a:p>
          <a:p>
            <a:pPr algn="l">
              <a:lnSpc>
                <a:spcPts val="7525"/>
              </a:lnSpc>
            </a:pPr>
            <a:r>
              <a:rPr lang="en-US" b="true" sz="4271">
                <a:solidFill>
                  <a:srgbClr val="363636"/>
                </a:solidFill>
                <a:latin typeface="Oswald Bold"/>
                <a:ea typeface="Oswald Bold"/>
                <a:cs typeface="Oswald Bold"/>
                <a:sym typeface="Oswald Bold"/>
              </a:rPr>
              <a:t>05</a:t>
            </a:r>
          </a:p>
          <a:p>
            <a:pPr algn="l">
              <a:lnSpc>
                <a:spcPts val="4531"/>
              </a:lnSpc>
            </a:pPr>
            <a:r>
              <a:rPr lang="en-US" b="true" sz="4271">
                <a:solidFill>
                  <a:srgbClr val="363636"/>
                </a:solidFill>
                <a:latin typeface="Oswald Bold"/>
                <a:ea typeface="Oswald Bold"/>
                <a:cs typeface="Oswald Bold"/>
                <a:sym typeface="Oswald Bold"/>
              </a:rPr>
              <a:t>06</a:t>
            </a:r>
          </a:p>
          <a:p>
            <a:pPr algn="l">
              <a:lnSpc>
                <a:spcPts val="7525"/>
              </a:lnSpc>
            </a:pPr>
            <a:r>
              <a:rPr lang="en-US" b="true" sz="4271">
                <a:solidFill>
                  <a:srgbClr val="363636"/>
                </a:solidFill>
                <a:latin typeface="Oswald Bold"/>
                <a:ea typeface="Oswald Bold"/>
                <a:cs typeface="Oswald Bold"/>
                <a:sym typeface="Oswald Bold"/>
              </a:rPr>
              <a:t>07</a:t>
            </a:r>
          </a:p>
          <a:p>
            <a:pPr algn="l">
              <a:lnSpc>
                <a:spcPts val="3660"/>
              </a:lnSpc>
            </a:pPr>
            <a:r>
              <a:rPr lang="en-US" b="true" sz="4271">
                <a:solidFill>
                  <a:srgbClr val="363636"/>
                </a:solidFill>
                <a:latin typeface="Oswald Bold"/>
                <a:ea typeface="Oswald Bold"/>
                <a:cs typeface="Oswald Bold"/>
                <a:sym typeface="Oswald Bold"/>
              </a:rPr>
              <a:t>08</a:t>
            </a:r>
          </a:p>
          <a:p>
            <a:pPr algn="l">
              <a:lnSpc>
                <a:spcPts val="3660"/>
              </a:lnSpc>
            </a:pPr>
          </a:p>
        </p:txBody>
      </p:sp>
      <p:sp>
        <p:nvSpPr>
          <p:cNvPr name="TextBox 7" id="7"/>
          <p:cNvSpPr txBox="true"/>
          <p:nvPr/>
        </p:nvSpPr>
        <p:spPr>
          <a:xfrm rot="0">
            <a:off x="6161329" y="4328403"/>
            <a:ext cx="5557923" cy="388658"/>
          </a:xfrm>
          <a:prstGeom prst="rect">
            <a:avLst/>
          </a:prstGeom>
        </p:spPr>
        <p:txBody>
          <a:bodyPr anchor="t" rtlCol="false" tIns="0" lIns="0" bIns="0" rIns="0">
            <a:spAutoFit/>
          </a:bodyPr>
          <a:lstStyle/>
          <a:p>
            <a:pPr algn="l">
              <a:lnSpc>
                <a:spcPts val="3252"/>
              </a:lnSpc>
            </a:pPr>
            <a:r>
              <a:rPr lang="en-US" sz="2323" spc="227">
                <a:solidFill>
                  <a:srgbClr val="231F20"/>
                </a:solidFill>
                <a:latin typeface="DM Sans"/>
                <a:ea typeface="DM Sans"/>
                <a:cs typeface="DM Sans"/>
                <a:sym typeface="DM Sans"/>
              </a:rPr>
              <a:t>PROBLEM STATEMENT</a:t>
            </a:r>
          </a:p>
        </p:txBody>
      </p:sp>
      <p:sp>
        <p:nvSpPr>
          <p:cNvPr name="TextBox 8" id="8"/>
          <p:cNvSpPr txBox="true"/>
          <p:nvPr/>
        </p:nvSpPr>
        <p:spPr>
          <a:xfrm rot="0">
            <a:off x="6161329" y="1882396"/>
            <a:ext cx="5557923" cy="388658"/>
          </a:xfrm>
          <a:prstGeom prst="rect">
            <a:avLst/>
          </a:prstGeom>
        </p:spPr>
        <p:txBody>
          <a:bodyPr anchor="t" rtlCol="false" tIns="0" lIns="0" bIns="0" rIns="0">
            <a:spAutoFit/>
          </a:bodyPr>
          <a:lstStyle/>
          <a:p>
            <a:pPr algn="l">
              <a:lnSpc>
                <a:spcPts val="3252"/>
              </a:lnSpc>
            </a:pPr>
            <a:r>
              <a:rPr lang="en-US" sz="2323" spc="227">
                <a:solidFill>
                  <a:srgbClr val="231F20"/>
                </a:solidFill>
                <a:latin typeface="DM Sans"/>
                <a:ea typeface="DM Sans"/>
                <a:cs typeface="DM Sans"/>
                <a:sym typeface="DM Sans"/>
              </a:rPr>
              <a:t>INTRODUCTION</a:t>
            </a:r>
          </a:p>
        </p:txBody>
      </p:sp>
      <p:sp>
        <p:nvSpPr>
          <p:cNvPr name="TextBox 9" id="9"/>
          <p:cNvSpPr txBox="true"/>
          <p:nvPr/>
        </p:nvSpPr>
        <p:spPr>
          <a:xfrm rot="0">
            <a:off x="6161329" y="2681926"/>
            <a:ext cx="5557923" cy="388658"/>
          </a:xfrm>
          <a:prstGeom prst="rect">
            <a:avLst/>
          </a:prstGeom>
        </p:spPr>
        <p:txBody>
          <a:bodyPr anchor="t" rtlCol="false" tIns="0" lIns="0" bIns="0" rIns="0">
            <a:spAutoFit/>
          </a:bodyPr>
          <a:lstStyle/>
          <a:p>
            <a:pPr algn="l">
              <a:lnSpc>
                <a:spcPts val="3252"/>
              </a:lnSpc>
            </a:pPr>
            <a:r>
              <a:rPr lang="en-US" sz="2323" spc="227">
                <a:solidFill>
                  <a:srgbClr val="231F20"/>
                </a:solidFill>
                <a:latin typeface="DM Sans"/>
                <a:ea typeface="DM Sans"/>
                <a:cs typeface="DM Sans"/>
                <a:sym typeface="DM Sans"/>
              </a:rPr>
              <a:t>MOTIVE</a:t>
            </a:r>
          </a:p>
        </p:txBody>
      </p:sp>
      <p:sp>
        <p:nvSpPr>
          <p:cNvPr name="TextBox 10" id="10"/>
          <p:cNvSpPr txBox="true"/>
          <p:nvPr/>
        </p:nvSpPr>
        <p:spPr>
          <a:xfrm rot="0">
            <a:off x="4958889" y="7842425"/>
            <a:ext cx="606000" cy="1382146"/>
          </a:xfrm>
          <a:prstGeom prst="rect">
            <a:avLst/>
          </a:prstGeom>
        </p:spPr>
        <p:txBody>
          <a:bodyPr anchor="t" rtlCol="false" tIns="0" lIns="0" bIns="0" rIns="0">
            <a:spAutoFit/>
          </a:bodyPr>
          <a:lstStyle/>
          <a:p>
            <a:pPr algn="just">
              <a:lnSpc>
                <a:spcPts val="6274"/>
              </a:lnSpc>
            </a:pPr>
            <a:r>
              <a:rPr lang="en-US" b="true" sz="4271">
                <a:solidFill>
                  <a:srgbClr val="363636"/>
                </a:solidFill>
                <a:latin typeface="Oswald Bold"/>
                <a:ea typeface="Oswald Bold"/>
                <a:cs typeface="Oswald Bold"/>
                <a:sym typeface="Oswald Bold"/>
              </a:rPr>
              <a:t>09</a:t>
            </a:r>
          </a:p>
          <a:p>
            <a:pPr algn="l">
              <a:lnSpc>
                <a:spcPts val="3660"/>
              </a:lnSpc>
            </a:pPr>
          </a:p>
        </p:txBody>
      </p:sp>
      <p:sp>
        <p:nvSpPr>
          <p:cNvPr name="TextBox 11" id="11"/>
          <p:cNvSpPr txBox="true"/>
          <p:nvPr/>
        </p:nvSpPr>
        <p:spPr>
          <a:xfrm rot="0">
            <a:off x="5015233" y="8510077"/>
            <a:ext cx="606000" cy="1382146"/>
          </a:xfrm>
          <a:prstGeom prst="rect">
            <a:avLst/>
          </a:prstGeom>
        </p:spPr>
        <p:txBody>
          <a:bodyPr anchor="t" rtlCol="false" tIns="0" lIns="0" bIns="0" rIns="0">
            <a:spAutoFit/>
          </a:bodyPr>
          <a:lstStyle/>
          <a:p>
            <a:pPr algn="just">
              <a:lnSpc>
                <a:spcPts val="6274"/>
              </a:lnSpc>
            </a:pPr>
            <a:r>
              <a:rPr lang="en-US" b="true" sz="4271">
                <a:solidFill>
                  <a:srgbClr val="363636"/>
                </a:solidFill>
                <a:latin typeface="Oswald Bold"/>
                <a:ea typeface="Oswald Bold"/>
                <a:cs typeface="Oswald Bold"/>
                <a:sym typeface="Oswald Bold"/>
              </a:rPr>
              <a:t>10</a:t>
            </a:r>
          </a:p>
          <a:p>
            <a:pPr algn="l">
              <a:lnSpc>
                <a:spcPts val="3660"/>
              </a:lnSpc>
            </a:pPr>
          </a:p>
        </p:txBody>
      </p:sp>
      <p:sp>
        <p:nvSpPr>
          <p:cNvPr name="TextBox 12" id="12"/>
          <p:cNvSpPr txBox="true"/>
          <p:nvPr/>
        </p:nvSpPr>
        <p:spPr>
          <a:xfrm rot="0">
            <a:off x="5054551" y="9310649"/>
            <a:ext cx="606000" cy="758956"/>
          </a:xfrm>
          <a:prstGeom prst="rect">
            <a:avLst/>
          </a:prstGeom>
        </p:spPr>
        <p:txBody>
          <a:bodyPr anchor="t" rtlCol="false" tIns="0" lIns="0" bIns="0" rIns="0">
            <a:spAutoFit/>
          </a:bodyPr>
          <a:lstStyle/>
          <a:p>
            <a:pPr algn="just">
              <a:lnSpc>
                <a:spcPts val="6274"/>
              </a:lnSpc>
            </a:pPr>
            <a:r>
              <a:rPr lang="en-US" b="true" sz="4271">
                <a:solidFill>
                  <a:srgbClr val="363636"/>
                </a:solidFill>
                <a:latin typeface="Oswald Bold"/>
                <a:ea typeface="Oswald Bold"/>
                <a:cs typeface="Oswald Bold"/>
                <a:sym typeface="Oswald Bold"/>
              </a:rPr>
              <a:t>11</a:t>
            </a:r>
          </a:p>
        </p:txBody>
      </p:sp>
      <p:sp>
        <p:nvSpPr>
          <p:cNvPr name="TextBox 13" id="13"/>
          <p:cNvSpPr txBox="true"/>
          <p:nvPr/>
        </p:nvSpPr>
        <p:spPr>
          <a:xfrm rot="0">
            <a:off x="6161329" y="5105400"/>
            <a:ext cx="5557923" cy="388658"/>
          </a:xfrm>
          <a:prstGeom prst="rect">
            <a:avLst/>
          </a:prstGeom>
        </p:spPr>
        <p:txBody>
          <a:bodyPr anchor="t" rtlCol="false" tIns="0" lIns="0" bIns="0" rIns="0">
            <a:spAutoFit/>
          </a:bodyPr>
          <a:lstStyle/>
          <a:p>
            <a:pPr algn="l">
              <a:lnSpc>
                <a:spcPts val="3252"/>
              </a:lnSpc>
            </a:pPr>
            <a:r>
              <a:rPr lang="en-US" sz="2323" spc="227">
                <a:solidFill>
                  <a:srgbClr val="231F20"/>
                </a:solidFill>
                <a:latin typeface="DM Sans"/>
                <a:ea typeface="DM Sans"/>
                <a:cs typeface="DM Sans"/>
                <a:sym typeface="DM Sans"/>
              </a:rPr>
              <a:t>CORE AREA OF PROJECT</a:t>
            </a:r>
          </a:p>
        </p:txBody>
      </p:sp>
      <p:sp>
        <p:nvSpPr>
          <p:cNvPr name="TextBox 14" id="14"/>
          <p:cNvSpPr txBox="true"/>
          <p:nvPr/>
        </p:nvSpPr>
        <p:spPr>
          <a:xfrm rot="0">
            <a:off x="6161329" y="5874906"/>
            <a:ext cx="5557923" cy="388658"/>
          </a:xfrm>
          <a:prstGeom prst="rect">
            <a:avLst/>
          </a:prstGeom>
        </p:spPr>
        <p:txBody>
          <a:bodyPr anchor="t" rtlCol="false" tIns="0" lIns="0" bIns="0" rIns="0">
            <a:spAutoFit/>
          </a:bodyPr>
          <a:lstStyle/>
          <a:p>
            <a:pPr algn="l">
              <a:lnSpc>
                <a:spcPts val="3252"/>
              </a:lnSpc>
            </a:pPr>
            <a:r>
              <a:rPr lang="en-US" sz="2323" spc="227">
                <a:solidFill>
                  <a:srgbClr val="231F20"/>
                </a:solidFill>
                <a:latin typeface="DM Sans"/>
                <a:ea typeface="DM Sans"/>
                <a:cs typeface="DM Sans"/>
                <a:sym typeface="DM Sans"/>
              </a:rPr>
              <a:t>PROS AND CONS OF PROJECT</a:t>
            </a:r>
          </a:p>
        </p:txBody>
      </p:sp>
      <p:sp>
        <p:nvSpPr>
          <p:cNvPr name="TextBox 15" id="15"/>
          <p:cNvSpPr txBox="true"/>
          <p:nvPr/>
        </p:nvSpPr>
        <p:spPr>
          <a:xfrm rot="0">
            <a:off x="6161329" y="8815438"/>
            <a:ext cx="5557923" cy="388658"/>
          </a:xfrm>
          <a:prstGeom prst="rect">
            <a:avLst/>
          </a:prstGeom>
        </p:spPr>
        <p:txBody>
          <a:bodyPr anchor="t" rtlCol="false" tIns="0" lIns="0" bIns="0" rIns="0">
            <a:spAutoFit/>
          </a:bodyPr>
          <a:lstStyle/>
          <a:p>
            <a:pPr algn="l">
              <a:lnSpc>
                <a:spcPts val="3252"/>
              </a:lnSpc>
            </a:pPr>
            <a:r>
              <a:rPr lang="en-US" sz="2323" spc="227">
                <a:solidFill>
                  <a:srgbClr val="231F20"/>
                </a:solidFill>
                <a:latin typeface="DM Sans"/>
                <a:ea typeface="DM Sans"/>
                <a:cs typeface="DM Sans"/>
                <a:sym typeface="DM Sans"/>
              </a:rPr>
              <a:t>TEST AND VALIDATION</a:t>
            </a:r>
          </a:p>
        </p:txBody>
      </p:sp>
      <p:sp>
        <p:nvSpPr>
          <p:cNvPr name="TextBox 16" id="16"/>
          <p:cNvSpPr txBox="true"/>
          <p:nvPr/>
        </p:nvSpPr>
        <p:spPr>
          <a:xfrm rot="0">
            <a:off x="6161329" y="9503565"/>
            <a:ext cx="5557923" cy="388658"/>
          </a:xfrm>
          <a:prstGeom prst="rect">
            <a:avLst/>
          </a:prstGeom>
        </p:spPr>
        <p:txBody>
          <a:bodyPr anchor="t" rtlCol="false" tIns="0" lIns="0" bIns="0" rIns="0">
            <a:spAutoFit/>
          </a:bodyPr>
          <a:lstStyle/>
          <a:p>
            <a:pPr algn="l">
              <a:lnSpc>
                <a:spcPts val="3252"/>
              </a:lnSpc>
            </a:pPr>
            <a:r>
              <a:rPr lang="en-US" sz="2323" spc="227">
                <a:solidFill>
                  <a:srgbClr val="231F20"/>
                </a:solidFill>
                <a:latin typeface="DM Sans"/>
                <a:ea typeface="DM Sans"/>
                <a:cs typeface="DM Sans"/>
                <a:sym typeface="DM Sans"/>
              </a:rPr>
              <a:t>CONCLUSIONS</a:t>
            </a:r>
          </a:p>
        </p:txBody>
      </p:sp>
      <p:sp>
        <p:nvSpPr>
          <p:cNvPr name="TextBox 17" id="17"/>
          <p:cNvSpPr txBox="true"/>
          <p:nvPr/>
        </p:nvSpPr>
        <p:spPr>
          <a:xfrm rot="0">
            <a:off x="6161329" y="7372293"/>
            <a:ext cx="5557923" cy="388658"/>
          </a:xfrm>
          <a:prstGeom prst="rect">
            <a:avLst/>
          </a:prstGeom>
        </p:spPr>
        <p:txBody>
          <a:bodyPr anchor="t" rtlCol="false" tIns="0" lIns="0" bIns="0" rIns="0">
            <a:spAutoFit/>
          </a:bodyPr>
          <a:lstStyle/>
          <a:p>
            <a:pPr algn="l">
              <a:lnSpc>
                <a:spcPts val="3252"/>
              </a:lnSpc>
            </a:pPr>
            <a:r>
              <a:rPr lang="en-US" sz="2323" spc="227">
                <a:solidFill>
                  <a:srgbClr val="231F20"/>
                </a:solidFill>
                <a:latin typeface="DM Sans"/>
                <a:ea typeface="DM Sans"/>
                <a:cs typeface="DM Sans"/>
                <a:sym typeface="DM Sans"/>
              </a:rPr>
              <a:t>HARDWARE REQUIREMENTS</a:t>
            </a:r>
          </a:p>
        </p:txBody>
      </p:sp>
      <p:sp>
        <p:nvSpPr>
          <p:cNvPr name="TextBox 18" id="18"/>
          <p:cNvSpPr txBox="true"/>
          <p:nvPr/>
        </p:nvSpPr>
        <p:spPr>
          <a:xfrm rot="0">
            <a:off x="6161329" y="6644564"/>
            <a:ext cx="5557923" cy="388658"/>
          </a:xfrm>
          <a:prstGeom prst="rect">
            <a:avLst/>
          </a:prstGeom>
        </p:spPr>
        <p:txBody>
          <a:bodyPr anchor="t" rtlCol="false" tIns="0" lIns="0" bIns="0" rIns="0">
            <a:spAutoFit/>
          </a:bodyPr>
          <a:lstStyle/>
          <a:p>
            <a:pPr algn="l">
              <a:lnSpc>
                <a:spcPts val="3252"/>
              </a:lnSpc>
            </a:pPr>
            <a:r>
              <a:rPr lang="en-US" sz="2323" spc="227">
                <a:solidFill>
                  <a:srgbClr val="231F20"/>
                </a:solidFill>
                <a:latin typeface="DM Sans"/>
                <a:ea typeface="DM Sans"/>
                <a:cs typeface="DM Sans"/>
                <a:sym typeface="DM Sans"/>
              </a:rPr>
              <a:t>SOFTWARE REQUIREMENTS</a:t>
            </a:r>
          </a:p>
        </p:txBody>
      </p:sp>
      <p:sp>
        <p:nvSpPr>
          <p:cNvPr name="TextBox 19" id="19"/>
          <p:cNvSpPr txBox="true"/>
          <p:nvPr/>
        </p:nvSpPr>
        <p:spPr>
          <a:xfrm rot="0">
            <a:off x="6161329" y="8100022"/>
            <a:ext cx="5557923" cy="388658"/>
          </a:xfrm>
          <a:prstGeom prst="rect">
            <a:avLst/>
          </a:prstGeom>
        </p:spPr>
        <p:txBody>
          <a:bodyPr anchor="t" rtlCol="false" tIns="0" lIns="0" bIns="0" rIns="0">
            <a:spAutoFit/>
          </a:bodyPr>
          <a:lstStyle/>
          <a:p>
            <a:pPr algn="l">
              <a:lnSpc>
                <a:spcPts val="3252"/>
              </a:lnSpc>
            </a:pPr>
            <a:r>
              <a:rPr lang="en-US" sz="2323" spc="227">
                <a:solidFill>
                  <a:srgbClr val="231F20"/>
                </a:solidFill>
                <a:latin typeface="DM Sans"/>
                <a:ea typeface="DM Sans"/>
                <a:cs typeface="DM Sans"/>
                <a:sym typeface="DM Sans"/>
              </a:rPr>
              <a:t>METHODOLOGY</a:t>
            </a:r>
          </a:p>
        </p:txBody>
      </p:sp>
      <p:sp>
        <p:nvSpPr>
          <p:cNvPr name="TextBox 20" id="20"/>
          <p:cNvSpPr txBox="true"/>
          <p:nvPr/>
        </p:nvSpPr>
        <p:spPr>
          <a:xfrm rot="0">
            <a:off x="6161329" y="3551406"/>
            <a:ext cx="5557923" cy="388658"/>
          </a:xfrm>
          <a:prstGeom prst="rect">
            <a:avLst/>
          </a:prstGeom>
        </p:spPr>
        <p:txBody>
          <a:bodyPr anchor="t" rtlCol="false" tIns="0" lIns="0" bIns="0" rIns="0">
            <a:spAutoFit/>
          </a:bodyPr>
          <a:lstStyle/>
          <a:p>
            <a:pPr algn="l">
              <a:lnSpc>
                <a:spcPts val="3252"/>
              </a:lnSpc>
            </a:pPr>
            <a:r>
              <a:rPr lang="en-US" sz="2323" spc="227">
                <a:solidFill>
                  <a:srgbClr val="231F20"/>
                </a:solidFill>
                <a:latin typeface="DM Sans"/>
                <a:ea typeface="DM Sans"/>
                <a:cs typeface="DM Sans"/>
                <a:sym typeface="DM Sans"/>
              </a:rPr>
              <a:t>OBJECTIVE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2791808" y="-2751753"/>
            <a:ext cx="9846288" cy="6266116"/>
          </a:xfrm>
          <a:custGeom>
            <a:avLst/>
            <a:gdLst/>
            <a:ahLst/>
            <a:cxnLst/>
            <a:rect r="r" b="b" t="t" l="l"/>
            <a:pathLst>
              <a:path h="6266116" w="9846288">
                <a:moveTo>
                  <a:pt x="0" y="0"/>
                </a:moveTo>
                <a:lnTo>
                  <a:pt x="9846288" y="0"/>
                </a:lnTo>
                <a:lnTo>
                  <a:pt x="9846288" y="6266116"/>
                </a:lnTo>
                <a:lnTo>
                  <a:pt x="0" y="62661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594852" y="170136"/>
            <a:ext cx="6265688" cy="1118696"/>
          </a:xfrm>
          <a:prstGeom prst="rect">
            <a:avLst/>
          </a:prstGeom>
        </p:spPr>
        <p:txBody>
          <a:bodyPr anchor="t" rtlCol="false" tIns="0" lIns="0" bIns="0" rIns="0">
            <a:spAutoFit/>
          </a:bodyPr>
          <a:lstStyle/>
          <a:p>
            <a:pPr algn="l">
              <a:lnSpc>
                <a:spcPts val="9214"/>
              </a:lnSpc>
            </a:pPr>
            <a:r>
              <a:rPr lang="en-US" b="true" sz="6581" spc="645">
                <a:solidFill>
                  <a:srgbClr val="231F20"/>
                </a:solidFill>
                <a:latin typeface="Oswald Bold"/>
                <a:ea typeface="Oswald Bold"/>
                <a:cs typeface="Oswald Bold"/>
                <a:sym typeface="Oswald Bold"/>
              </a:rPr>
              <a:t>INTRODUCTION</a:t>
            </a:r>
          </a:p>
        </p:txBody>
      </p:sp>
      <p:sp>
        <p:nvSpPr>
          <p:cNvPr name="TextBox 4" id="4"/>
          <p:cNvSpPr txBox="true"/>
          <p:nvPr/>
        </p:nvSpPr>
        <p:spPr>
          <a:xfrm rot="0">
            <a:off x="841924" y="1731378"/>
            <a:ext cx="16543506" cy="6375777"/>
          </a:xfrm>
          <a:prstGeom prst="rect">
            <a:avLst/>
          </a:prstGeom>
        </p:spPr>
        <p:txBody>
          <a:bodyPr anchor="t" rtlCol="false" tIns="0" lIns="0" bIns="0" rIns="0">
            <a:spAutoFit/>
          </a:bodyPr>
          <a:lstStyle/>
          <a:p>
            <a:pPr algn="l" marL="841848" indent="-420924" lvl="1">
              <a:lnSpc>
                <a:spcPts val="5026"/>
              </a:lnSpc>
              <a:buFont typeface="Arial"/>
              <a:buChar char="•"/>
            </a:pPr>
            <a:r>
              <a:rPr lang="en-US" sz="3899">
                <a:solidFill>
                  <a:srgbClr val="231F20"/>
                </a:solidFill>
                <a:latin typeface="Open Sauce"/>
                <a:ea typeface="Open Sauce"/>
                <a:cs typeface="Open Sauce"/>
                <a:sym typeface="Open Sauce"/>
              </a:rPr>
              <a:t>Bangalore, often referred to as the "Silicon Valley of India," has seen rapid urbanization and a booming real estate market. Predicting house prices in this dynamic market is crucial for home buyers, sellers, and investors to make informed decisions.</a:t>
            </a:r>
          </a:p>
          <a:p>
            <a:pPr algn="l" marL="841848" indent="-420924" lvl="1">
              <a:lnSpc>
                <a:spcPts val="5026"/>
              </a:lnSpc>
              <a:buFont typeface="Arial"/>
              <a:buChar char="•"/>
            </a:pPr>
            <a:r>
              <a:rPr lang="en-US" sz="3899">
                <a:solidFill>
                  <a:srgbClr val="231F20"/>
                </a:solidFill>
                <a:latin typeface="Open Sauce"/>
                <a:ea typeface="Open Sauce"/>
                <a:cs typeface="Open Sauce"/>
                <a:sym typeface="Open Sauce"/>
              </a:rPr>
              <a:t>Bangalore House Price Prediction Model leverages machine learning techniques to analyze historical housing data and forecast property prices based on various factors. The model considers key attributes such as location, square footage, number of bedrooms, amenities, and market trends to provide accurate price estimations.</a:t>
            </a:r>
          </a:p>
        </p:txBody>
      </p:sp>
      <p:sp>
        <p:nvSpPr>
          <p:cNvPr name="Freeform 5" id="5"/>
          <p:cNvSpPr/>
          <p:nvPr/>
        </p:nvSpPr>
        <p:spPr>
          <a:xfrm flipH="false" flipV="false" rot="-10800000">
            <a:off x="-6260740" y="5576492"/>
            <a:ext cx="13543903" cy="8619256"/>
          </a:xfrm>
          <a:custGeom>
            <a:avLst/>
            <a:gdLst/>
            <a:ahLst/>
            <a:cxnLst/>
            <a:rect r="r" b="b" t="t" l="l"/>
            <a:pathLst>
              <a:path h="8619256" w="13543903">
                <a:moveTo>
                  <a:pt x="0" y="0"/>
                </a:moveTo>
                <a:lnTo>
                  <a:pt x="13543903" y="0"/>
                </a:lnTo>
                <a:lnTo>
                  <a:pt x="13543903" y="8619256"/>
                </a:lnTo>
                <a:lnTo>
                  <a:pt x="0" y="8619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5001380" y="7348174"/>
            <a:ext cx="7328440" cy="7697562"/>
          </a:xfrm>
          <a:custGeom>
            <a:avLst/>
            <a:gdLst/>
            <a:ahLst/>
            <a:cxnLst/>
            <a:rect r="r" b="b" t="t" l="l"/>
            <a:pathLst>
              <a:path h="7697562" w="7328440">
                <a:moveTo>
                  <a:pt x="0" y="0"/>
                </a:moveTo>
                <a:lnTo>
                  <a:pt x="7328440" y="0"/>
                </a:lnTo>
                <a:lnTo>
                  <a:pt x="7328440" y="7697562"/>
                </a:lnTo>
                <a:lnTo>
                  <a:pt x="0" y="76975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91808" y="-2751763"/>
            <a:ext cx="9846288" cy="6266116"/>
          </a:xfrm>
          <a:custGeom>
            <a:avLst/>
            <a:gdLst/>
            <a:ahLst/>
            <a:cxnLst/>
            <a:rect r="r" b="b" t="t" l="l"/>
            <a:pathLst>
              <a:path h="6266116" w="9846288">
                <a:moveTo>
                  <a:pt x="0" y="0"/>
                </a:moveTo>
                <a:lnTo>
                  <a:pt x="9846288" y="0"/>
                </a:lnTo>
                <a:lnTo>
                  <a:pt x="9846288" y="6266117"/>
                </a:lnTo>
                <a:lnTo>
                  <a:pt x="0" y="62661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023930" y="54523"/>
            <a:ext cx="7225827" cy="1302849"/>
          </a:xfrm>
          <a:prstGeom prst="rect">
            <a:avLst/>
          </a:prstGeom>
        </p:spPr>
        <p:txBody>
          <a:bodyPr anchor="t" rtlCol="false" tIns="0" lIns="0" bIns="0" rIns="0">
            <a:spAutoFit/>
          </a:bodyPr>
          <a:lstStyle/>
          <a:p>
            <a:pPr algn="l">
              <a:lnSpc>
                <a:spcPts val="10614"/>
              </a:lnSpc>
            </a:pPr>
            <a:r>
              <a:rPr lang="en-US" sz="7581" spc="743">
                <a:solidFill>
                  <a:srgbClr val="231F20"/>
                </a:solidFill>
                <a:latin typeface="Cheque Bold"/>
                <a:ea typeface="Cheque Bold"/>
                <a:cs typeface="Cheque Bold"/>
                <a:sym typeface="Cheque Bold"/>
              </a:rPr>
              <a:t>MOTIVE</a:t>
            </a:r>
          </a:p>
        </p:txBody>
      </p:sp>
      <p:sp>
        <p:nvSpPr>
          <p:cNvPr name="TextBox 5" id="5"/>
          <p:cNvSpPr txBox="true"/>
          <p:nvPr/>
        </p:nvSpPr>
        <p:spPr>
          <a:xfrm rot="0">
            <a:off x="1114492" y="1609611"/>
            <a:ext cx="16600461" cy="7793560"/>
          </a:xfrm>
          <a:prstGeom prst="rect">
            <a:avLst/>
          </a:prstGeom>
        </p:spPr>
        <p:txBody>
          <a:bodyPr anchor="t" rtlCol="false" tIns="0" lIns="0" bIns="0" rIns="0">
            <a:spAutoFit/>
          </a:bodyPr>
          <a:lstStyle/>
          <a:p>
            <a:pPr algn="just">
              <a:lnSpc>
                <a:spcPts val="4791"/>
              </a:lnSpc>
            </a:pPr>
            <a:r>
              <a:rPr lang="en-US" sz="3694">
                <a:solidFill>
                  <a:srgbClr val="231F20"/>
                </a:solidFill>
                <a:latin typeface="Open Sauce"/>
                <a:ea typeface="Open Sauce"/>
                <a:cs typeface="Open Sauce"/>
                <a:sym typeface="Open Sauce"/>
              </a:rPr>
              <a:t>The basic motive for making this model is for:</a:t>
            </a:r>
          </a:p>
          <a:p>
            <a:pPr algn="just" marL="797678" indent="-398839" lvl="1">
              <a:lnSpc>
                <a:spcPts val="4791"/>
              </a:lnSpc>
              <a:buFont typeface="Arial"/>
              <a:buChar char="•"/>
            </a:pPr>
            <a:r>
              <a:rPr lang="en-US" b="true" sz="3694">
                <a:solidFill>
                  <a:srgbClr val="231F20"/>
                </a:solidFill>
                <a:latin typeface="Open Sauce Bold"/>
                <a:ea typeface="Open Sauce Bold"/>
                <a:cs typeface="Open Sauce Bold"/>
                <a:sym typeface="Open Sauce Bold"/>
              </a:rPr>
              <a:t>Data-Driven Decision Making 📊:</a:t>
            </a:r>
            <a:r>
              <a:rPr lang="en-US" sz="3694">
                <a:solidFill>
                  <a:srgbClr val="231F20"/>
                </a:solidFill>
                <a:latin typeface="Open Sauce"/>
                <a:ea typeface="Open Sauce"/>
                <a:cs typeface="Open Sauce"/>
                <a:sym typeface="Open Sauce"/>
              </a:rPr>
              <a:t>To help buyers, sellers, and investors make informed real estate decisions based on historical trends and market analysis.</a:t>
            </a:r>
          </a:p>
          <a:p>
            <a:pPr algn="just" marL="797678" indent="-398839" lvl="1">
              <a:lnSpc>
                <a:spcPts val="4791"/>
              </a:lnSpc>
              <a:buFont typeface="Arial"/>
              <a:buChar char="•"/>
            </a:pPr>
            <a:r>
              <a:rPr lang="en-US" b="true" sz="3694">
                <a:solidFill>
                  <a:srgbClr val="231F20"/>
                </a:solidFill>
                <a:latin typeface="Open Sauce Bold"/>
                <a:ea typeface="Open Sauce Bold"/>
                <a:cs typeface="Open Sauce Bold"/>
                <a:sym typeface="Open Sauce Bold"/>
              </a:rPr>
              <a:t>Price Transparency &amp; Fair Valuation 💰:</a:t>
            </a:r>
            <a:r>
              <a:rPr lang="en-US" sz="3694">
                <a:solidFill>
                  <a:srgbClr val="231F20"/>
                </a:solidFill>
                <a:latin typeface="Open Sauce"/>
                <a:ea typeface="Open Sauce"/>
                <a:cs typeface="Open Sauce"/>
                <a:sym typeface="Open Sauce"/>
              </a:rPr>
              <a:t>To provide accurate and fair property price estimates, reducing price discrepancies and speculation.</a:t>
            </a:r>
          </a:p>
          <a:p>
            <a:pPr algn="just" marL="797678" indent="-398839" lvl="1">
              <a:lnSpc>
                <a:spcPts val="4791"/>
              </a:lnSpc>
              <a:buFont typeface="Arial"/>
              <a:buChar char="•"/>
            </a:pPr>
            <a:r>
              <a:rPr lang="en-US" b="true" sz="3694">
                <a:solidFill>
                  <a:srgbClr val="231F20"/>
                </a:solidFill>
                <a:latin typeface="Open Sauce Bold"/>
                <a:ea typeface="Open Sauce Bold"/>
                <a:cs typeface="Open Sauce Bold"/>
                <a:sym typeface="Open Sauce Bold"/>
              </a:rPr>
              <a:t>Predict Market Trends 📈:</a:t>
            </a:r>
            <a:r>
              <a:rPr lang="en-US" sz="3694">
                <a:solidFill>
                  <a:srgbClr val="231F20"/>
                </a:solidFill>
                <a:latin typeface="Open Sauce"/>
                <a:ea typeface="Open Sauce"/>
                <a:cs typeface="Open Sauce"/>
                <a:sym typeface="Open Sauce"/>
              </a:rPr>
              <a:t>To analyze real estate patterns and forecast future price fluctuations in Bangalore’s dynamic housing market.</a:t>
            </a:r>
          </a:p>
          <a:p>
            <a:pPr algn="just" marL="797678" indent="-398839" lvl="1">
              <a:lnSpc>
                <a:spcPts val="4791"/>
              </a:lnSpc>
              <a:buFont typeface="Arial"/>
              <a:buChar char="•"/>
            </a:pPr>
            <a:r>
              <a:rPr lang="en-US" b="true" sz="3694">
                <a:solidFill>
                  <a:srgbClr val="231F20"/>
                </a:solidFill>
                <a:latin typeface="Open Sauce Bold"/>
                <a:ea typeface="Open Sauce Bold"/>
                <a:cs typeface="Open Sauce Bold"/>
                <a:sym typeface="Open Sauce Bold"/>
              </a:rPr>
              <a:t>Support Real Estate Businesses 🏢:</a:t>
            </a:r>
            <a:r>
              <a:rPr lang="en-US" sz="3694">
                <a:solidFill>
                  <a:srgbClr val="231F20"/>
                </a:solidFill>
                <a:latin typeface="Open Sauce"/>
                <a:ea typeface="Open Sauce"/>
                <a:cs typeface="Open Sauce"/>
                <a:sym typeface="Open Sauce"/>
              </a:rPr>
              <a:t>To help real estate agencies, property developers, and financial institutions make strategic pricing and investment decisions.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0" y="-4000500"/>
            <a:ext cx="18288000" cy="18288000"/>
          </a:xfrm>
          <a:custGeom>
            <a:avLst/>
            <a:gdLst/>
            <a:ahLst/>
            <a:cxnLst/>
            <a:rect r="r" b="b" t="t" l="l"/>
            <a:pathLst>
              <a:path h="18288000" w="18288000">
                <a:moveTo>
                  <a:pt x="0" y="0"/>
                </a:moveTo>
                <a:lnTo>
                  <a:pt x="18288000" y="0"/>
                </a:lnTo>
                <a:lnTo>
                  <a:pt x="18288000" y="18288000"/>
                </a:lnTo>
                <a:lnTo>
                  <a:pt x="0" y="18288000"/>
                </a:lnTo>
                <a:lnTo>
                  <a:pt x="0" y="0"/>
                </a:lnTo>
                <a:close/>
              </a:path>
            </a:pathLst>
          </a:custGeom>
          <a:blipFill>
            <a:blip r:embed="rId2"/>
            <a:stretch>
              <a:fillRect l="0" t="0" r="0" b="0"/>
            </a:stretch>
          </a:blipFill>
        </p:spPr>
      </p:sp>
      <p:sp>
        <p:nvSpPr>
          <p:cNvPr name="Freeform 3" id="3"/>
          <p:cNvSpPr/>
          <p:nvPr/>
        </p:nvSpPr>
        <p:spPr>
          <a:xfrm flipH="false" flipV="false" rot="0">
            <a:off x="-4366498" y="6486954"/>
            <a:ext cx="7704344" cy="7970834"/>
          </a:xfrm>
          <a:custGeom>
            <a:avLst/>
            <a:gdLst/>
            <a:ahLst/>
            <a:cxnLst/>
            <a:rect r="r" b="b" t="t" l="l"/>
            <a:pathLst>
              <a:path h="7970834" w="7704344">
                <a:moveTo>
                  <a:pt x="0" y="0"/>
                </a:moveTo>
                <a:lnTo>
                  <a:pt x="7704344" y="0"/>
                </a:lnTo>
                <a:lnTo>
                  <a:pt x="7704344" y="7970834"/>
                </a:lnTo>
                <a:lnTo>
                  <a:pt x="0" y="79708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27364" y="1844059"/>
            <a:ext cx="3474006" cy="647719"/>
          </a:xfrm>
          <a:custGeom>
            <a:avLst/>
            <a:gdLst/>
            <a:ahLst/>
            <a:cxnLst/>
            <a:rect r="r" b="b" t="t" l="l"/>
            <a:pathLst>
              <a:path h="647719" w="3474006">
                <a:moveTo>
                  <a:pt x="0" y="0"/>
                </a:moveTo>
                <a:lnTo>
                  <a:pt x="3474006" y="0"/>
                </a:lnTo>
                <a:lnTo>
                  <a:pt x="3474006" y="647719"/>
                </a:lnTo>
                <a:lnTo>
                  <a:pt x="0" y="6477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6502889" y="1844059"/>
            <a:ext cx="3474006" cy="647719"/>
          </a:xfrm>
          <a:custGeom>
            <a:avLst/>
            <a:gdLst/>
            <a:ahLst/>
            <a:cxnLst/>
            <a:rect r="r" b="b" t="t" l="l"/>
            <a:pathLst>
              <a:path h="647719" w="3474006">
                <a:moveTo>
                  <a:pt x="0" y="0"/>
                </a:moveTo>
                <a:lnTo>
                  <a:pt x="3474006" y="0"/>
                </a:lnTo>
                <a:lnTo>
                  <a:pt x="3474006" y="647719"/>
                </a:lnTo>
                <a:lnTo>
                  <a:pt x="0" y="647719"/>
                </a:lnTo>
                <a:lnTo>
                  <a:pt x="0" y="0"/>
                </a:lnTo>
                <a:close/>
              </a:path>
            </a:pathLst>
          </a:custGeom>
          <a:blipFill>
            <a:blip r:embed="rId5">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2106751" y="7939278"/>
            <a:ext cx="1104148" cy="1120835"/>
          </a:xfrm>
          <a:custGeom>
            <a:avLst/>
            <a:gdLst/>
            <a:ahLst/>
            <a:cxnLst/>
            <a:rect r="r" b="b" t="t" l="l"/>
            <a:pathLst>
              <a:path h="1120835" w="1104148">
                <a:moveTo>
                  <a:pt x="0" y="0"/>
                </a:moveTo>
                <a:lnTo>
                  <a:pt x="1104148" y="0"/>
                </a:lnTo>
                <a:lnTo>
                  <a:pt x="1104148" y="1120835"/>
                </a:lnTo>
                <a:lnTo>
                  <a:pt x="0" y="11208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2313691" y="-63503"/>
            <a:ext cx="6037812" cy="3113275"/>
          </a:xfrm>
          <a:custGeom>
            <a:avLst/>
            <a:gdLst/>
            <a:ahLst/>
            <a:cxnLst/>
            <a:rect r="r" b="b" t="t" l="l"/>
            <a:pathLst>
              <a:path h="3113275" w="6037812">
                <a:moveTo>
                  <a:pt x="0" y="0"/>
                </a:moveTo>
                <a:lnTo>
                  <a:pt x="6037812" y="0"/>
                </a:lnTo>
                <a:lnTo>
                  <a:pt x="6037812" y="3113275"/>
                </a:lnTo>
                <a:lnTo>
                  <a:pt x="0" y="311327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1102090" y="1850317"/>
            <a:ext cx="2524268" cy="521151"/>
          </a:xfrm>
          <a:prstGeom prst="rect">
            <a:avLst/>
          </a:prstGeom>
        </p:spPr>
        <p:txBody>
          <a:bodyPr anchor="t" rtlCol="false" tIns="0" lIns="0" bIns="0" rIns="0">
            <a:spAutoFit/>
          </a:bodyPr>
          <a:lstStyle/>
          <a:p>
            <a:pPr algn="l">
              <a:lnSpc>
                <a:spcPts val="4173"/>
              </a:lnSpc>
            </a:pPr>
            <a:r>
              <a:rPr lang="en-US" b="true" sz="2981" spc="29">
                <a:solidFill>
                  <a:srgbClr val="FFFFFF"/>
                </a:solidFill>
                <a:latin typeface="DM Sans Bold"/>
                <a:ea typeface="DM Sans Bold"/>
                <a:cs typeface="DM Sans Bold"/>
                <a:sym typeface="DM Sans Bold"/>
              </a:rPr>
              <a:t>Objective n° 1</a:t>
            </a:r>
          </a:p>
        </p:txBody>
      </p:sp>
      <p:sp>
        <p:nvSpPr>
          <p:cNvPr name="TextBox 9" id="9"/>
          <p:cNvSpPr txBox="true"/>
          <p:nvPr/>
        </p:nvSpPr>
        <p:spPr>
          <a:xfrm rot="0">
            <a:off x="6934895" y="1850317"/>
            <a:ext cx="2609831" cy="521151"/>
          </a:xfrm>
          <a:prstGeom prst="rect">
            <a:avLst/>
          </a:prstGeom>
        </p:spPr>
        <p:txBody>
          <a:bodyPr anchor="t" rtlCol="false" tIns="0" lIns="0" bIns="0" rIns="0">
            <a:spAutoFit/>
          </a:bodyPr>
          <a:lstStyle/>
          <a:p>
            <a:pPr algn="l">
              <a:lnSpc>
                <a:spcPts val="4173"/>
              </a:lnSpc>
            </a:pPr>
            <a:r>
              <a:rPr lang="en-US" b="true" sz="2981" spc="29">
                <a:solidFill>
                  <a:srgbClr val="FFFFFF"/>
                </a:solidFill>
                <a:latin typeface="DM Sans Bold"/>
                <a:ea typeface="DM Sans Bold"/>
                <a:cs typeface="DM Sans Bold"/>
                <a:sym typeface="DM Sans Bold"/>
              </a:rPr>
              <a:t>Objective n° 2</a:t>
            </a:r>
          </a:p>
        </p:txBody>
      </p:sp>
      <p:sp>
        <p:nvSpPr>
          <p:cNvPr name="TextBox 10" id="10"/>
          <p:cNvSpPr txBox="true"/>
          <p:nvPr/>
        </p:nvSpPr>
        <p:spPr>
          <a:xfrm rot="0">
            <a:off x="12804438" y="1850317"/>
            <a:ext cx="2619299" cy="521151"/>
          </a:xfrm>
          <a:prstGeom prst="rect">
            <a:avLst/>
          </a:prstGeom>
        </p:spPr>
        <p:txBody>
          <a:bodyPr anchor="t" rtlCol="false" tIns="0" lIns="0" bIns="0" rIns="0">
            <a:spAutoFit/>
          </a:bodyPr>
          <a:lstStyle/>
          <a:p>
            <a:pPr algn="l">
              <a:lnSpc>
                <a:spcPts val="4173"/>
              </a:lnSpc>
            </a:pPr>
            <a:r>
              <a:rPr lang="en-US" b="true" sz="2981" spc="29">
                <a:solidFill>
                  <a:srgbClr val="FFFFFF"/>
                </a:solidFill>
                <a:latin typeface="DM Sans Bold"/>
                <a:ea typeface="DM Sans Bold"/>
                <a:cs typeface="DM Sans Bold"/>
                <a:sym typeface="DM Sans Bold"/>
              </a:rPr>
              <a:t>Objective n° 3</a:t>
            </a:r>
          </a:p>
        </p:txBody>
      </p:sp>
      <p:sp>
        <p:nvSpPr>
          <p:cNvPr name="TextBox 11" id="11"/>
          <p:cNvSpPr txBox="true"/>
          <p:nvPr/>
        </p:nvSpPr>
        <p:spPr>
          <a:xfrm rot="0">
            <a:off x="377342" y="4617434"/>
            <a:ext cx="10816866" cy="861155"/>
          </a:xfrm>
          <a:prstGeom prst="rect">
            <a:avLst/>
          </a:prstGeom>
        </p:spPr>
        <p:txBody>
          <a:bodyPr anchor="t" rtlCol="false" tIns="0" lIns="0" bIns="0" rIns="0">
            <a:spAutoFit/>
          </a:bodyPr>
          <a:lstStyle/>
          <a:p>
            <a:pPr algn="l">
              <a:lnSpc>
                <a:spcPts val="6645"/>
              </a:lnSpc>
            </a:pPr>
            <a:r>
              <a:rPr lang="en-US" b="true" sz="4746" spc="251">
                <a:solidFill>
                  <a:srgbClr val="231F20"/>
                </a:solidFill>
                <a:latin typeface="Oswald Bold"/>
                <a:ea typeface="Oswald Bold"/>
                <a:cs typeface="Oswald Bold"/>
                <a:sym typeface="Oswald Bold"/>
              </a:rPr>
              <a:t> PROBLEM STATEMENT</a:t>
            </a:r>
          </a:p>
        </p:txBody>
      </p:sp>
      <p:sp>
        <p:nvSpPr>
          <p:cNvPr name="TextBox 12" id="12"/>
          <p:cNvSpPr txBox="true"/>
          <p:nvPr/>
        </p:nvSpPr>
        <p:spPr>
          <a:xfrm rot="0">
            <a:off x="3626453" y="179032"/>
            <a:ext cx="10658446" cy="861155"/>
          </a:xfrm>
          <a:prstGeom prst="rect">
            <a:avLst/>
          </a:prstGeom>
        </p:spPr>
        <p:txBody>
          <a:bodyPr anchor="t" rtlCol="false" tIns="0" lIns="0" bIns="0" rIns="0">
            <a:spAutoFit/>
          </a:bodyPr>
          <a:lstStyle/>
          <a:p>
            <a:pPr algn="l">
              <a:lnSpc>
                <a:spcPts val="6645"/>
              </a:lnSpc>
            </a:pPr>
            <a:r>
              <a:rPr lang="en-US" b="true" sz="4746" spc="251">
                <a:solidFill>
                  <a:srgbClr val="231F20"/>
                </a:solidFill>
                <a:latin typeface="Oswald Bold"/>
                <a:ea typeface="Oswald Bold"/>
                <a:cs typeface="Oswald Bold"/>
                <a:sym typeface="Oswald Bold"/>
              </a:rPr>
              <a:t>OBJECTIVES AND PROBLEM STATEMENT</a:t>
            </a:r>
          </a:p>
        </p:txBody>
      </p:sp>
      <p:sp>
        <p:nvSpPr>
          <p:cNvPr name="TextBox 13" id="13"/>
          <p:cNvSpPr txBox="true"/>
          <p:nvPr/>
        </p:nvSpPr>
        <p:spPr>
          <a:xfrm rot="0">
            <a:off x="377342" y="2617832"/>
            <a:ext cx="4639338" cy="1832355"/>
          </a:xfrm>
          <a:prstGeom prst="rect">
            <a:avLst/>
          </a:prstGeom>
        </p:spPr>
        <p:txBody>
          <a:bodyPr anchor="t" rtlCol="false" tIns="0" lIns="0" bIns="0" rIns="0">
            <a:spAutoFit/>
          </a:bodyPr>
          <a:lstStyle/>
          <a:p>
            <a:pPr algn="l">
              <a:lnSpc>
                <a:spcPts val="2999"/>
              </a:lnSpc>
            </a:pPr>
            <a:r>
              <a:rPr lang="en-US" b="true" sz="2210" spc="216">
                <a:solidFill>
                  <a:srgbClr val="231F20"/>
                </a:solidFill>
                <a:latin typeface="Lora Bold"/>
                <a:ea typeface="Lora Bold"/>
                <a:cs typeface="Lora Bold"/>
                <a:sym typeface="Lora Bold"/>
              </a:rPr>
              <a:t>Objective is to develop an accurate and reliable system that can estimate house prices based on various factors</a:t>
            </a:r>
          </a:p>
        </p:txBody>
      </p:sp>
      <p:sp>
        <p:nvSpPr>
          <p:cNvPr name="TextBox 14" id="14"/>
          <p:cNvSpPr txBox="true"/>
          <p:nvPr/>
        </p:nvSpPr>
        <p:spPr>
          <a:xfrm rot="0">
            <a:off x="5705713" y="2617832"/>
            <a:ext cx="5488496" cy="1093339"/>
          </a:xfrm>
          <a:prstGeom prst="rect">
            <a:avLst/>
          </a:prstGeom>
        </p:spPr>
        <p:txBody>
          <a:bodyPr anchor="t" rtlCol="false" tIns="0" lIns="0" bIns="0" rIns="0">
            <a:spAutoFit/>
          </a:bodyPr>
          <a:lstStyle/>
          <a:p>
            <a:pPr algn="just">
              <a:lnSpc>
                <a:spcPts val="2968"/>
              </a:lnSpc>
            </a:pPr>
            <a:r>
              <a:rPr lang="en-US" b="true" sz="2209" spc="216">
                <a:solidFill>
                  <a:srgbClr val="231F20"/>
                </a:solidFill>
                <a:latin typeface="Lora Bold"/>
                <a:ea typeface="Lora Bold"/>
                <a:cs typeface="Lora Bold"/>
                <a:sym typeface="Lora Bold"/>
              </a:rPr>
              <a:t>Provide Data-Driven Insights for home buyers, sellers, and investors.</a:t>
            </a:r>
          </a:p>
        </p:txBody>
      </p:sp>
      <p:sp>
        <p:nvSpPr>
          <p:cNvPr name="TextBox 15" id="15"/>
          <p:cNvSpPr txBox="true"/>
          <p:nvPr/>
        </p:nvSpPr>
        <p:spPr>
          <a:xfrm rot="0">
            <a:off x="12377339" y="2617832"/>
            <a:ext cx="4751935" cy="1093339"/>
          </a:xfrm>
          <a:prstGeom prst="rect">
            <a:avLst/>
          </a:prstGeom>
        </p:spPr>
        <p:txBody>
          <a:bodyPr anchor="t" rtlCol="false" tIns="0" lIns="0" bIns="0" rIns="0">
            <a:spAutoFit/>
          </a:bodyPr>
          <a:lstStyle/>
          <a:p>
            <a:pPr algn="just">
              <a:lnSpc>
                <a:spcPts val="2968"/>
              </a:lnSpc>
            </a:pPr>
            <a:r>
              <a:rPr lang="en-US" b="true" sz="2209" spc="216">
                <a:solidFill>
                  <a:srgbClr val="231F20"/>
                </a:solidFill>
                <a:latin typeface="Lora Bold"/>
                <a:ea typeface="Lora Bold"/>
                <a:cs typeface="Lora Bold"/>
                <a:sym typeface="Lora Bold"/>
              </a:rPr>
              <a:t>Reduce Price Uncertainty and ensure fair property valuation.</a:t>
            </a:r>
          </a:p>
        </p:txBody>
      </p:sp>
      <p:sp>
        <p:nvSpPr>
          <p:cNvPr name="TextBox 16" id="16"/>
          <p:cNvSpPr txBox="true"/>
          <p:nvPr/>
        </p:nvSpPr>
        <p:spPr>
          <a:xfrm rot="-60000">
            <a:off x="386524" y="5735685"/>
            <a:ext cx="16412991" cy="3546234"/>
          </a:xfrm>
          <a:prstGeom prst="rect">
            <a:avLst/>
          </a:prstGeom>
        </p:spPr>
        <p:txBody>
          <a:bodyPr anchor="t" rtlCol="false" tIns="0" lIns="0" bIns="0" rIns="0">
            <a:spAutoFit/>
          </a:bodyPr>
          <a:lstStyle/>
          <a:p>
            <a:pPr algn="l">
              <a:lnSpc>
                <a:spcPts val="4422"/>
              </a:lnSpc>
            </a:pPr>
            <a:r>
              <a:rPr lang="en-US" b="true" sz="3242" spc="317">
                <a:solidFill>
                  <a:srgbClr val="231F20"/>
                </a:solidFill>
                <a:latin typeface="Times New Roman Bold"/>
                <a:ea typeface="Times New Roman Bold"/>
                <a:cs typeface="Times New Roman Bold"/>
                <a:sym typeface="Times New Roman Bold"/>
              </a:rPr>
              <a:t>Bangalore's real estate market is highly dynamic and influenced by multiple factors such as infrastructure development, demand-supply variations, and economic conditions. Traditional pricing methods often lack accuracy, leading to overpricing,lack of transparency etc there fore we use advanced ML algorithms to analyze large datasets and provide real-time, data-driven price estimations for better decision-making in the real estate sector.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4386120" y="6363757"/>
            <a:ext cx="7328440" cy="7697562"/>
          </a:xfrm>
          <a:custGeom>
            <a:avLst/>
            <a:gdLst/>
            <a:ahLst/>
            <a:cxnLst/>
            <a:rect r="r" b="b" t="t" l="l"/>
            <a:pathLst>
              <a:path h="7697562" w="7328440">
                <a:moveTo>
                  <a:pt x="0" y="0"/>
                </a:moveTo>
                <a:lnTo>
                  <a:pt x="7328440" y="0"/>
                </a:lnTo>
                <a:lnTo>
                  <a:pt x="7328440" y="7697562"/>
                </a:lnTo>
                <a:lnTo>
                  <a:pt x="0" y="76975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91808" y="-2751763"/>
            <a:ext cx="9846288" cy="6266116"/>
          </a:xfrm>
          <a:custGeom>
            <a:avLst/>
            <a:gdLst/>
            <a:ahLst/>
            <a:cxnLst/>
            <a:rect r="r" b="b" t="t" l="l"/>
            <a:pathLst>
              <a:path h="6266116" w="9846288">
                <a:moveTo>
                  <a:pt x="0" y="0"/>
                </a:moveTo>
                <a:lnTo>
                  <a:pt x="9846288" y="0"/>
                </a:lnTo>
                <a:lnTo>
                  <a:pt x="9846288" y="6266117"/>
                </a:lnTo>
                <a:lnTo>
                  <a:pt x="0" y="62661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130156" y="260196"/>
            <a:ext cx="10546286" cy="768504"/>
          </a:xfrm>
          <a:prstGeom prst="rect">
            <a:avLst/>
          </a:prstGeom>
        </p:spPr>
        <p:txBody>
          <a:bodyPr anchor="t" rtlCol="false" tIns="0" lIns="0" bIns="0" rIns="0">
            <a:spAutoFit/>
          </a:bodyPr>
          <a:lstStyle/>
          <a:p>
            <a:pPr algn="l">
              <a:lnSpc>
                <a:spcPts val="6211"/>
              </a:lnSpc>
            </a:pPr>
            <a:r>
              <a:rPr lang="en-US" sz="4436" spc="434">
                <a:solidFill>
                  <a:srgbClr val="231F20"/>
                </a:solidFill>
                <a:latin typeface="Cheque Bold"/>
                <a:ea typeface="Cheque Bold"/>
                <a:cs typeface="Cheque Bold"/>
                <a:sym typeface="Cheque Bold"/>
              </a:rPr>
              <a:t>CORE AREA FOR PROJECT</a:t>
            </a:r>
          </a:p>
        </p:txBody>
      </p:sp>
      <p:sp>
        <p:nvSpPr>
          <p:cNvPr name="TextBox 5" id="5"/>
          <p:cNvSpPr txBox="true"/>
          <p:nvPr/>
        </p:nvSpPr>
        <p:spPr>
          <a:xfrm rot="0">
            <a:off x="257847" y="1198111"/>
            <a:ext cx="18030153" cy="8141325"/>
          </a:xfrm>
          <a:prstGeom prst="rect">
            <a:avLst/>
          </a:prstGeom>
        </p:spPr>
        <p:txBody>
          <a:bodyPr anchor="t" rtlCol="false" tIns="0" lIns="0" bIns="0" rIns="0">
            <a:spAutoFit/>
          </a:bodyPr>
          <a:lstStyle/>
          <a:p>
            <a:pPr algn="l">
              <a:lnSpc>
                <a:spcPts val="4279"/>
              </a:lnSpc>
            </a:pPr>
            <a:r>
              <a:rPr lang="en-US" sz="3299">
                <a:solidFill>
                  <a:srgbClr val="231F20"/>
                </a:solidFill>
                <a:latin typeface="Open Sauce"/>
                <a:ea typeface="Open Sauce"/>
                <a:cs typeface="Open Sauce"/>
                <a:sym typeface="Open Sauce"/>
              </a:rPr>
              <a:t>The success of this project depends on several core areas that define its functionality, accuracy, and impact. Here are the key focus areas:</a:t>
            </a:r>
          </a:p>
          <a:p>
            <a:pPr algn="l" marL="712418" indent="-356209" lvl="1">
              <a:lnSpc>
                <a:spcPts val="4279"/>
              </a:lnSpc>
              <a:buFont typeface="Arial"/>
              <a:buChar char="•"/>
            </a:pPr>
            <a:r>
              <a:rPr lang="en-US" b="true" sz="3299">
                <a:solidFill>
                  <a:srgbClr val="231F20"/>
                </a:solidFill>
                <a:latin typeface="Open Sauce Bold"/>
                <a:ea typeface="Open Sauce Bold"/>
                <a:cs typeface="Open Sauce Bold"/>
                <a:sym typeface="Open Sauce Bold"/>
              </a:rPr>
              <a:t>Data Collection &amp; Preprocessing 📊:</a:t>
            </a:r>
            <a:r>
              <a:rPr lang="en-US" sz="3299">
                <a:solidFill>
                  <a:srgbClr val="231F20"/>
                </a:solidFill>
                <a:latin typeface="Open Sauce"/>
                <a:ea typeface="Open Sauce"/>
                <a:cs typeface="Open Sauce"/>
                <a:sym typeface="Open Sauce"/>
              </a:rPr>
              <a:t>Cleaning and preprocessing data to handle missing values, duplicate entries, and inconsistencies.</a:t>
            </a:r>
          </a:p>
          <a:p>
            <a:pPr algn="l" marL="712418" indent="-356209" lvl="1">
              <a:lnSpc>
                <a:spcPts val="4279"/>
              </a:lnSpc>
              <a:buFont typeface="Arial"/>
              <a:buChar char="•"/>
            </a:pPr>
            <a:r>
              <a:rPr lang="en-US" b="true" sz="3299">
                <a:solidFill>
                  <a:srgbClr val="231F20"/>
                </a:solidFill>
                <a:latin typeface="Open Sauce Bold"/>
                <a:ea typeface="Open Sauce Bold"/>
                <a:cs typeface="Open Sauce Bold"/>
                <a:sym typeface="Open Sauce Bold"/>
              </a:rPr>
              <a:t>Feature Selection &amp; Engineering ⚙️:</a:t>
            </a:r>
            <a:r>
              <a:rPr lang="en-US" sz="3299">
                <a:solidFill>
                  <a:srgbClr val="231F20"/>
                </a:solidFill>
                <a:latin typeface="Open Sauce"/>
                <a:ea typeface="Open Sauce"/>
                <a:cs typeface="Open Sauce"/>
                <a:sym typeface="Open Sauce"/>
              </a:rPr>
              <a:t>Identifying key factors affecting house prices, such as location ,property size, market Trends etc.</a:t>
            </a:r>
          </a:p>
          <a:p>
            <a:pPr algn="l" marL="712418" indent="-356209" lvl="1">
              <a:lnSpc>
                <a:spcPts val="4279"/>
              </a:lnSpc>
              <a:buFont typeface="Arial"/>
              <a:buChar char="•"/>
            </a:pPr>
            <a:r>
              <a:rPr lang="en-US" b="true" sz="3299">
                <a:solidFill>
                  <a:srgbClr val="231F20"/>
                </a:solidFill>
                <a:latin typeface="Open Sauce Bold"/>
                <a:ea typeface="Open Sauce Bold"/>
                <a:cs typeface="Open Sauce Bold"/>
                <a:sym typeface="Open Sauce Bold"/>
              </a:rPr>
              <a:t>Machine Learning Model Development 🤖:</a:t>
            </a:r>
            <a:r>
              <a:rPr lang="en-US" sz="3299">
                <a:solidFill>
                  <a:srgbClr val="231F20"/>
                </a:solidFill>
                <a:latin typeface="Open Sauce"/>
                <a:ea typeface="Open Sauce"/>
                <a:cs typeface="Open Sauce"/>
                <a:sym typeface="Open Sauce"/>
              </a:rPr>
              <a:t>Gradient Boosting (XG Boost, Cat Boost, Light GBM) – For high accuracy and efficiency. Linear Regression – For basic price trend predictions.</a:t>
            </a:r>
          </a:p>
          <a:p>
            <a:pPr algn="l" marL="712418" indent="-356209" lvl="1">
              <a:lnSpc>
                <a:spcPts val="4279"/>
              </a:lnSpc>
              <a:buFont typeface="Arial"/>
              <a:buChar char="•"/>
            </a:pPr>
            <a:r>
              <a:rPr lang="en-US" b="true" sz="3299">
                <a:solidFill>
                  <a:srgbClr val="231F20"/>
                </a:solidFill>
                <a:latin typeface="Open Sauce Bold"/>
                <a:ea typeface="Open Sauce Bold"/>
                <a:cs typeface="Open Sauce Bold"/>
                <a:sym typeface="Open Sauce Bold"/>
              </a:rPr>
              <a:t>Model Training &amp; Optimization 🚀:</a:t>
            </a:r>
            <a:r>
              <a:rPr lang="en-US" sz="3299">
                <a:solidFill>
                  <a:srgbClr val="231F20"/>
                </a:solidFill>
                <a:latin typeface="Open Sauce"/>
                <a:ea typeface="Open Sauce"/>
                <a:cs typeface="Open Sauce"/>
                <a:sym typeface="Open Sauce"/>
              </a:rPr>
              <a:t>Training models on historical housing data to predict future prices also optimizing models by tuning hyperparameters and avoiding overfitting.</a:t>
            </a:r>
          </a:p>
          <a:p>
            <a:pPr algn="l" marL="712418" indent="-356209" lvl="1">
              <a:lnSpc>
                <a:spcPts val="4279"/>
              </a:lnSpc>
              <a:buFont typeface="Arial"/>
              <a:buChar char="•"/>
            </a:pPr>
            <a:r>
              <a:rPr lang="en-US" b="true" sz="3299">
                <a:solidFill>
                  <a:srgbClr val="231F20"/>
                </a:solidFill>
                <a:latin typeface="Open Sauce Bold"/>
                <a:ea typeface="Open Sauce Bold"/>
                <a:cs typeface="Open Sauce Bold"/>
                <a:sym typeface="Open Sauce Bold"/>
              </a:rPr>
              <a:t>Deployment &amp; User Interface 🖥️:</a:t>
            </a:r>
            <a:r>
              <a:rPr lang="en-US" sz="3299">
                <a:solidFill>
                  <a:srgbClr val="231F20"/>
                </a:solidFill>
                <a:latin typeface="Open Sauce"/>
                <a:ea typeface="Open Sauce"/>
                <a:cs typeface="Open Sauce"/>
                <a:sym typeface="Open Sauce"/>
              </a:rPr>
              <a:t>Developing a web-based or mobile application for easy user interaction.</a:t>
            </a:r>
          </a:p>
          <a:p>
            <a:pPr algn="l">
              <a:lnSpc>
                <a:spcPts val="427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019175" y="-3611051"/>
            <a:ext cx="18288000" cy="18288000"/>
          </a:xfrm>
          <a:custGeom>
            <a:avLst/>
            <a:gdLst/>
            <a:ahLst/>
            <a:cxnLst/>
            <a:rect r="r" b="b" t="t" l="l"/>
            <a:pathLst>
              <a:path h="18288000" w="18288000">
                <a:moveTo>
                  <a:pt x="0" y="0"/>
                </a:moveTo>
                <a:lnTo>
                  <a:pt x="18288000" y="0"/>
                </a:lnTo>
                <a:lnTo>
                  <a:pt x="18288000" y="18288000"/>
                </a:lnTo>
                <a:lnTo>
                  <a:pt x="0" y="18288000"/>
                </a:lnTo>
                <a:lnTo>
                  <a:pt x="0" y="0"/>
                </a:lnTo>
                <a:close/>
              </a:path>
            </a:pathLst>
          </a:custGeom>
          <a:blipFill>
            <a:blip r:embed="rId2"/>
            <a:stretch>
              <a:fillRect l="0" t="0" r="0" b="0"/>
            </a:stretch>
          </a:blipFill>
        </p:spPr>
      </p:sp>
      <p:sp>
        <p:nvSpPr>
          <p:cNvPr name="Freeform 3" id="3"/>
          <p:cNvSpPr/>
          <p:nvPr/>
        </p:nvSpPr>
        <p:spPr>
          <a:xfrm flipH="false" flipV="false" rot="0">
            <a:off x="965397" y="6261430"/>
            <a:ext cx="11718541" cy="3060697"/>
          </a:xfrm>
          <a:custGeom>
            <a:avLst/>
            <a:gdLst/>
            <a:ahLst/>
            <a:cxnLst/>
            <a:rect r="r" b="b" t="t" l="l"/>
            <a:pathLst>
              <a:path h="3060697" w="11718541">
                <a:moveTo>
                  <a:pt x="0" y="0"/>
                </a:moveTo>
                <a:lnTo>
                  <a:pt x="11718541" y="0"/>
                </a:lnTo>
                <a:lnTo>
                  <a:pt x="11718541" y="3060697"/>
                </a:lnTo>
                <a:lnTo>
                  <a:pt x="0" y="30606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078177" y="6253686"/>
            <a:ext cx="4473740" cy="636746"/>
          </a:xfrm>
          <a:custGeom>
            <a:avLst/>
            <a:gdLst/>
            <a:ahLst/>
            <a:cxnLst/>
            <a:rect r="r" b="b" t="t" l="l"/>
            <a:pathLst>
              <a:path h="636746" w="4473740">
                <a:moveTo>
                  <a:pt x="0" y="0"/>
                </a:moveTo>
                <a:lnTo>
                  <a:pt x="4473741" y="0"/>
                </a:lnTo>
                <a:lnTo>
                  <a:pt x="4473741" y="636747"/>
                </a:lnTo>
                <a:lnTo>
                  <a:pt x="0" y="6367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63503" y="-63503"/>
            <a:ext cx="18414997" cy="5596452"/>
          </a:xfrm>
          <a:custGeom>
            <a:avLst/>
            <a:gdLst/>
            <a:ahLst/>
            <a:cxnLst/>
            <a:rect r="r" b="b" t="t" l="l"/>
            <a:pathLst>
              <a:path h="5596452" w="18414997">
                <a:moveTo>
                  <a:pt x="0" y="0"/>
                </a:moveTo>
                <a:lnTo>
                  <a:pt x="18414997" y="0"/>
                </a:lnTo>
                <a:lnTo>
                  <a:pt x="18414997" y="5596452"/>
                </a:lnTo>
                <a:lnTo>
                  <a:pt x="0" y="559645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1532239" y="2759545"/>
            <a:ext cx="1955949" cy="505301"/>
          </a:xfrm>
          <a:prstGeom prst="rect">
            <a:avLst/>
          </a:prstGeom>
        </p:spPr>
        <p:txBody>
          <a:bodyPr anchor="t" rtlCol="false" tIns="0" lIns="0" bIns="0" rIns="0">
            <a:spAutoFit/>
          </a:bodyPr>
          <a:lstStyle/>
          <a:p>
            <a:pPr algn="l">
              <a:lnSpc>
                <a:spcPts val="4173"/>
              </a:lnSpc>
            </a:pPr>
            <a:r>
              <a:rPr lang="en-US" sz="2981" i="true" spc="29">
                <a:solidFill>
                  <a:srgbClr val="FFFFFF"/>
                </a:solidFill>
                <a:latin typeface="DM Sans Italics"/>
                <a:ea typeface="DM Sans Italics"/>
                <a:cs typeface="DM Sans Italics"/>
                <a:sym typeface="DM Sans Italics"/>
              </a:rPr>
              <a:t>PROS</a:t>
            </a:r>
          </a:p>
        </p:txBody>
      </p:sp>
      <p:sp>
        <p:nvSpPr>
          <p:cNvPr name="TextBox 7" id="7"/>
          <p:cNvSpPr txBox="true"/>
          <p:nvPr/>
        </p:nvSpPr>
        <p:spPr>
          <a:xfrm rot="0">
            <a:off x="14285576" y="6245504"/>
            <a:ext cx="2058562" cy="521151"/>
          </a:xfrm>
          <a:prstGeom prst="rect">
            <a:avLst/>
          </a:prstGeom>
        </p:spPr>
        <p:txBody>
          <a:bodyPr anchor="t" rtlCol="false" tIns="0" lIns="0" bIns="0" rIns="0">
            <a:spAutoFit/>
          </a:bodyPr>
          <a:lstStyle/>
          <a:p>
            <a:pPr algn="l">
              <a:lnSpc>
                <a:spcPts val="4173"/>
              </a:lnSpc>
            </a:pPr>
            <a:r>
              <a:rPr lang="en-US" sz="2981" i="true" spc="29">
                <a:solidFill>
                  <a:srgbClr val="FFFFFF"/>
                </a:solidFill>
                <a:latin typeface="DM Sans Italics"/>
                <a:ea typeface="DM Sans Italics"/>
                <a:cs typeface="DM Sans Italics"/>
                <a:sym typeface="DM Sans Italics"/>
              </a:rPr>
              <a:t>PROBLEM 2</a:t>
            </a:r>
          </a:p>
        </p:txBody>
      </p:sp>
      <p:sp>
        <p:nvSpPr>
          <p:cNvPr name="TextBox 8" id="8"/>
          <p:cNvSpPr txBox="true"/>
          <p:nvPr/>
        </p:nvSpPr>
        <p:spPr>
          <a:xfrm rot="0">
            <a:off x="5144148" y="68637"/>
            <a:ext cx="7999505" cy="1914373"/>
          </a:xfrm>
          <a:prstGeom prst="rect">
            <a:avLst/>
          </a:prstGeom>
        </p:spPr>
        <p:txBody>
          <a:bodyPr anchor="t" rtlCol="false" tIns="0" lIns="0" bIns="0" rIns="0">
            <a:spAutoFit/>
          </a:bodyPr>
          <a:lstStyle/>
          <a:p>
            <a:pPr algn="ctr">
              <a:lnSpc>
                <a:spcPts val="7422"/>
              </a:lnSpc>
            </a:pPr>
            <a:r>
              <a:rPr lang="en-US" b="true" sz="5430" spc="532">
                <a:solidFill>
                  <a:srgbClr val="FFFFFF"/>
                </a:solidFill>
                <a:latin typeface="Oswald Bold"/>
                <a:ea typeface="Oswald Bold"/>
                <a:cs typeface="Oswald Bold"/>
                <a:sym typeface="Oswald Bold"/>
              </a:rPr>
              <a:t>PROS AND CONS OF THE METHOD</a:t>
            </a:r>
          </a:p>
        </p:txBody>
      </p:sp>
      <p:sp>
        <p:nvSpPr>
          <p:cNvPr name="TextBox 9" id="9"/>
          <p:cNvSpPr txBox="true"/>
          <p:nvPr/>
        </p:nvSpPr>
        <p:spPr>
          <a:xfrm rot="0">
            <a:off x="5541695" y="2759545"/>
            <a:ext cx="11535549" cy="2568610"/>
          </a:xfrm>
          <a:prstGeom prst="rect">
            <a:avLst/>
          </a:prstGeom>
        </p:spPr>
        <p:txBody>
          <a:bodyPr anchor="t" rtlCol="false" tIns="0" lIns="0" bIns="0" rIns="0">
            <a:spAutoFit/>
          </a:bodyPr>
          <a:lstStyle/>
          <a:p>
            <a:pPr algn="just">
              <a:lnSpc>
                <a:spcPts val="4103"/>
              </a:lnSpc>
            </a:pPr>
            <a:r>
              <a:rPr lang="en-US" b="true" sz="3023" spc="296">
                <a:solidFill>
                  <a:srgbClr val="231F20"/>
                </a:solidFill>
                <a:latin typeface="DM Sans Bold"/>
                <a:ea typeface="DM Sans Bold"/>
                <a:cs typeface="DM Sans Bold"/>
                <a:sym typeface="DM Sans Bold"/>
              </a:rPr>
              <a:t>Uses machine learning to analyze large datasets and predicts house prices with high precision.</a:t>
            </a:r>
          </a:p>
          <a:p>
            <a:pPr algn="just">
              <a:lnSpc>
                <a:spcPts val="4103"/>
              </a:lnSpc>
            </a:pPr>
            <a:r>
              <a:rPr lang="en-US" b="true" sz="3023" spc="296">
                <a:solidFill>
                  <a:srgbClr val="231F20"/>
                </a:solidFill>
                <a:latin typeface="DM Sans Bold"/>
                <a:ea typeface="DM Sans Bold"/>
                <a:cs typeface="DM Sans Bold"/>
                <a:sym typeface="DM Sans Bold"/>
              </a:rPr>
              <a:t>Helps buyers, sellers, and investors make informed real estate decisions based on trends rather than speculation.</a:t>
            </a:r>
          </a:p>
        </p:txBody>
      </p:sp>
      <p:sp>
        <p:nvSpPr>
          <p:cNvPr name="TextBox 10" id="10"/>
          <p:cNvSpPr txBox="true"/>
          <p:nvPr/>
        </p:nvSpPr>
        <p:spPr>
          <a:xfrm rot="0">
            <a:off x="1018961" y="6514909"/>
            <a:ext cx="11664977" cy="3772091"/>
          </a:xfrm>
          <a:prstGeom prst="rect">
            <a:avLst/>
          </a:prstGeom>
        </p:spPr>
        <p:txBody>
          <a:bodyPr anchor="t" rtlCol="false" tIns="0" lIns="0" bIns="0" rIns="0">
            <a:spAutoFit/>
          </a:bodyPr>
          <a:lstStyle/>
          <a:p>
            <a:pPr algn="l" marL="666303" indent="-333151" lvl="1">
              <a:lnSpc>
                <a:spcPts val="4258"/>
              </a:lnSpc>
              <a:buFont typeface="Arial"/>
              <a:buChar char="•"/>
            </a:pPr>
            <a:r>
              <a:rPr lang="en-US" b="true" sz="3086" spc="302">
                <a:solidFill>
                  <a:srgbClr val="231F20"/>
                </a:solidFill>
                <a:latin typeface="DM Sans Bold"/>
                <a:ea typeface="DM Sans Bold"/>
                <a:cs typeface="DM Sans Bold"/>
                <a:sym typeface="DM Sans Bold"/>
              </a:rPr>
              <a:t>If </a:t>
            </a:r>
            <a:r>
              <a:rPr lang="en-US" b="true" sz="3086" spc="302">
                <a:solidFill>
                  <a:srgbClr val="231F20"/>
                </a:solidFill>
                <a:latin typeface="DM Sans Bold"/>
                <a:ea typeface="DM Sans Bold"/>
                <a:cs typeface="DM Sans Bold"/>
                <a:sym typeface="DM Sans Bold"/>
              </a:rPr>
              <a:t>the dataset is incomplete or outdated, t</a:t>
            </a:r>
            <a:r>
              <a:rPr lang="en-US" b="true" sz="3086" spc="302">
                <a:solidFill>
                  <a:srgbClr val="231F20"/>
                </a:solidFill>
                <a:latin typeface="DM Sans Bold"/>
                <a:ea typeface="DM Sans Bold"/>
                <a:cs typeface="DM Sans Bold"/>
                <a:sym typeface="DM Sans Bold"/>
              </a:rPr>
              <a:t>he model’s accuracy may decrease.</a:t>
            </a:r>
          </a:p>
          <a:p>
            <a:pPr algn="l" marL="666303" indent="-333151" lvl="1">
              <a:lnSpc>
                <a:spcPts val="4258"/>
              </a:lnSpc>
              <a:buFont typeface="Arial"/>
              <a:buChar char="•"/>
            </a:pPr>
            <a:r>
              <a:rPr lang="en-US" sz="3086" spc="302">
                <a:solidFill>
                  <a:srgbClr val="231F20"/>
                </a:solidFill>
                <a:latin typeface="DM Sans"/>
                <a:ea typeface="DM Sans"/>
                <a:cs typeface="DM Sans"/>
                <a:sym typeface="DM Sans"/>
              </a:rPr>
              <a:t>The model may not capture instant price changes caused by sudden demand spikes or infrastructure projects.</a:t>
            </a:r>
          </a:p>
          <a:p>
            <a:pPr algn="l">
              <a:lnSpc>
                <a:spcPts val="4258"/>
              </a:lnSpc>
            </a:pPr>
          </a:p>
          <a:p>
            <a:pPr algn="just">
              <a:lnSpc>
                <a:spcPts val="4258"/>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0" y="-4000500"/>
            <a:ext cx="18288000" cy="18288000"/>
          </a:xfrm>
          <a:custGeom>
            <a:avLst/>
            <a:gdLst/>
            <a:ahLst/>
            <a:cxnLst/>
            <a:rect r="r" b="b" t="t" l="l"/>
            <a:pathLst>
              <a:path h="18288000" w="18288000">
                <a:moveTo>
                  <a:pt x="0" y="0"/>
                </a:moveTo>
                <a:lnTo>
                  <a:pt x="18288000" y="0"/>
                </a:lnTo>
                <a:lnTo>
                  <a:pt x="18288000" y="18288000"/>
                </a:lnTo>
                <a:lnTo>
                  <a:pt x="0" y="18288000"/>
                </a:lnTo>
                <a:lnTo>
                  <a:pt x="0" y="0"/>
                </a:lnTo>
                <a:close/>
              </a:path>
            </a:pathLst>
          </a:custGeom>
          <a:blipFill>
            <a:blip r:embed="rId2"/>
            <a:stretch>
              <a:fillRect l="0" t="0" r="0" b="0"/>
            </a:stretch>
          </a:blipFill>
        </p:spPr>
      </p:sp>
      <p:sp>
        <p:nvSpPr>
          <p:cNvPr name="Freeform 3" id="3"/>
          <p:cNvSpPr/>
          <p:nvPr/>
        </p:nvSpPr>
        <p:spPr>
          <a:xfrm flipH="false" flipV="false" rot="0">
            <a:off x="14295892" y="-3326311"/>
            <a:ext cx="11054801" cy="11655019"/>
          </a:xfrm>
          <a:custGeom>
            <a:avLst/>
            <a:gdLst/>
            <a:ahLst/>
            <a:cxnLst/>
            <a:rect r="r" b="b" t="t" l="l"/>
            <a:pathLst>
              <a:path h="11655019" w="11054801">
                <a:moveTo>
                  <a:pt x="0" y="0"/>
                </a:moveTo>
                <a:lnTo>
                  <a:pt x="11054800" y="0"/>
                </a:lnTo>
                <a:lnTo>
                  <a:pt x="11054800" y="11655019"/>
                </a:lnTo>
                <a:lnTo>
                  <a:pt x="0" y="116550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878980" y="6924189"/>
            <a:ext cx="11054801" cy="11655019"/>
          </a:xfrm>
          <a:custGeom>
            <a:avLst/>
            <a:gdLst/>
            <a:ahLst/>
            <a:cxnLst/>
            <a:rect r="r" b="b" t="t" l="l"/>
            <a:pathLst>
              <a:path h="11655019" w="11054801">
                <a:moveTo>
                  <a:pt x="0" y="0"/>
                </a:moveTo>
                <a:lnTo>
                  <a:pt x="11054801" y="0"/>
                </a:lnTo>
                <a:lnTo>
                  <a:pt x="11054801" y="11655019"/>
                </a:lnTo>
                <a:lnTo>
                  <a:pt x="0" y="116550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220751" y="3205534"/>
            <a:ext cx="4858950" cy="4794809"/>
          </a:xfrm>
          <a:custGeom>
            <a:avLst/>
            <a:gdLst/>
            <a:ahLst/>
            <a:cxnLst/>
            <a:rect r="r" b="b" t="t" l="l"/>
            <a:pathLst>
              <a:path h="4794809" w="4858950">
                <a:moveTo>
                  <a:pt x="0" y="0"/>
                </a:moveTo>
                <a:lnTo>
                  <a:pt x="4858950" y="0"/>
                </a:lnTo>
                <a:lnTo>
                  <a:pt x="4858950" y="4794809"/>
                </a:lnTo>
                <a:lnTo>
                  <a:pt x="0" y="47948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8170497" y="3205534"/>
            <a:ext cx="4909518" cy="5271059"/>
          </a:xfrm>
          <a:custGeom>
            <a:avLst/>
            <a:gdLst/>
            <a:ahLst/>
            <a:cxnLst/>
            <a:rect r="r" b="b" t="t" l="l"/>
            <a:pathLst>
              <a:path h="5271059" w="4909518">
                <a:moveTo>
                  <a:pt x="0" y="0"/>
                </a:moveTo>
                <a:lnTo>
                  <a:pt x="4909519" y="0"/>
                </a:lnTo>
                <a:lnTo>
                  <a:pt x="4909519" y="5271059"/>
                </a:lnTo>
                <a:lnTo>
                  <a:pt x="0" y="5271059"/>
                </a:lnTo>
                <a:lnTo>
                  <a:pt x="0" y="0"/>
                </a:lnTo>
                <a:close/>
              </a:path>
            </a:pathLst>
          </a:custGeom>
          <a:blipFill>
            <a:blip r:embed="rId9"/>
            <a:stretch>
              <a:fillRect l="0" t="0" r="0" b="0"/>
            </a:stretch>
          </a:blipFill>
        </p:spPr>
      </p:sp>
      <p:sp>
        <p:nvSpPr>
          <p:cNvPr name="Freeform 7" id="7"/>
          <p:cNvSpPr/>
          <p:nvPr/>
        </p:nvSpPr>
        <p:spPr>
          <a:xfrm flipH="false" flipV="false" rot="0">
            <a:off x="13127326" y="3342637"/>
            <a:ext cx="3800475" cy="4895850"/>
          </a:xfrm>
          <a:custGeom>
            <a:avLst/>
            <a:gdLst/>
            <a:ahLst/>
            <a:cxnLst/>
            <a:rect r="r" b="b" t="t" l="l"/>
            <a:pathLst>
              <a:path h="4895850" w="3800475">
                <a:moveTo>
                  <a:pt x="0" y="0"/>
                </a:moveTo>
                <a:lnTo>
                  <a:pt x="3800475" y="0"/>
                </a:lnTo>
                <a:lnTo>
                  <a:pt x="3800475" y="4895850"/>
                </a:lnTo>
                <a:lnTo>
                  <a:pt x="0" y="4895850"/>
                </a:lnTo>
                <a:lnTo>
                  <a:pt x="0" y="0"/>
                </a:lnTo>
                <a:close/>
              </a:path>
            </a:pathLst>
          </a:custGeom>
          <a:blipFill>
            <a:blip r:embed="rId10"/>
            <a:stretch>
              <a:fillRect l="0" t="0" r="0" b="0"/>
            </a:stretch>
          </a:blipFill>
        </p:spPr>
      </p:sp>
      <p:sp>
        <p:nvSpPr>
          <p:cNvPr name="Freeform 8" id="8"/>
          <p:cNvSpPr/>
          <p:nvPr/>
        </p:nvSpPr>
        <p:spPr>
          <a:xfrm flipH="false" flipV="false" rot="0">
            <a:off x="7738081" y="1028700"/>
            <a:ext cx="10115550" cy="1962150"/>
          </a:xfrm>
          <a:custGeom>
            <a:avLst/>
            <a:gdLst/>
            <a:ahLst/>
            <a:cxnLst/>
            <a:rect r="r" b="b" t="t" l="l"/>
            <a:pathLst>
              <a:path h="1962150" w="10115550">
                <a:moveTo>
                  <a:pt x="0" y="0"/>
                </a:moveTo>
                <a:lnTo>
                  <a:pt x="10115550" y="0"/>
                </a:lnTo>
                <a:lnTo>
                  <a:pt x="10115550" y="1962150"/>
                </a:lnTo>
                <a:lnTo>
                  <a:pt x="0" y="1962150"/>
                </a:lnTo>
                <a:lnTo>
                  <a:pt x="0" y="0"/>
                </a:lnTo>
                <a:close/>
              </a:path>
            </a:pathLst>
          </a:custGeom>
          <a:blipFill>
            <a:blip r:embed="rId11"/>
            <a:stretch>
              <a:fillRect l="0" t="0" r="0" b="0"/>
            </a:stretch>
          </a:blipFill>
        </p:spPr>
      </p:sp>
      <p:sp>
        <p:nvSpPr>
          <p:cNvPr name="Freeform 9" id="9"/>
          <p:cNvSpPr/>
          <p:nvPr/>
        </p:nvSpPr>
        <p:spPr>
          <a:xfrm flipH="false" flipV="false" rot="0">
            <a:off x="5811364" y="5378063"/>
            <a:ext cx="2295525" cy="2343150"/>
          </a:xfrm>
          <a:custGeom>
            <a:avLst/>
            <a:gdLst/>
            <a:ahLst/>
            <a:cxnLst/>
            <a:rect r="r" b="b" t="t" l="l"/>
            <a:pathLst>
              <a:path h="2343150" w="2295525">
                <a:moveTo>
                  <a:pt x="0" y="0"/>
                </a:moveTo>
                <a:lnTo>
                  <a:pt x="2295525" y="0"/>
                </a:lnTo>
                <a:lnTo>
                  <a:pt x="2295525" y="2343150"/>
                </a:lnTo>
                <a:lnTo>
                  <a:pt x="0" y="2343150"/>
                </a:lnTo>
                <a:lnTo>
                  <a:pt x="0" y="0"/>
                </a:lnTo>
                <a:close/>
              </a:path>
            </a:pathLst>
          </a:custGeom>
          <a:blipFill>
            <a:blip r:embed="rId12"/>
            <a:stretch>
              <a:fillRect l="0" t="-18404" r="-148547" b="-18587"/>
            </a:stretch>
          </a:blipFill>
        </p:spPr>
      </p:sp>
      <p:sp>
        <p:nvSpPr>
          <p:cNvPr name="Freeform 10" id="10"/>
          <p:cNvSpPr/>
          <p:nvPr/>
        </p:nvSpPr>
        <p:spPr>
          <a:xfrm flipH="false" flipV="false" rot="0">
            <a:off x="247650" y="2845098"/>
            <a:ext cx="104775" cy="104775"/>
          </a:xfrm>
          <a:custGeom>
            <a:avLst/>
            <a:gdLst/>
            <a:ahLst/>
            <a:cxnLst/>
            <a:rect r="r" b="b" t="t" l="l"/>
            <a:pathLst>
              <a:path h="104775" w="104775">
                <a:moveTo>
                  <a:pt x="0" y="0"/>
                </a:moveTo>
                <a:lnTo>
                  <a:pt x="104775" y="0"/>
                </a:lnTo>
                <a:lnTo>
                  <a:pt x="104775" y="104775"/>
                </a:lnTo>
                <a:lnTo>
                  <a:pt x="0" y="10477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1" id="11"/>
          <p:cNvSpPr/>
          <p:nvPr/>
        </p:nvSpPr>
        <p:spPr>
          <a:xfrm flipH="false" flipV="false" rot="0">
            <a:off x="248241" y="5048250"/>
            <a:ext cx="180975" cy="180975"/>
          </a:xfrm>
          <a:custGeom>
            <a:avLst/>
            <a:gdLst/>
            <a:ahLst/>
            <a:cxnLst/>
            <a:rect r="r" b="b" t="t" l="l"/>
            <a:pathLst>
              <a:path h="180975" w="180975">
                <a:moveTo>
                  <a:pt x="0" y="0"/>
                </a:moveTo>
                <a:lnTo>
                  <a:pt x="180975" y="0"/>
                </a:lnTo>
                <a:lnTo>
                  <a:pt x="180975" y="180975"/>
                </a:lnTo>
                <a:lnTo>
                  <a:pt x="0" y="18097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2" id="12"/>
          <p:cNvSpPr/>
          <p:nvPr/>
        </p:nvSpPr>
        <p:spPr>
          <a:xfrm flipH="false" flipV="false" rot="0">
            <a:off x="248241" y="5693121"/>
            <a:ext cx="180975" cy="180975"/>
          </a:xfrm>
          <a:custGeom>
            <a:avLst/>
            <a:gdLst/>
            <a:ahLst/>
            <a:cxnLst/>
            <a:rect r="r" b="b" t="t" l="l"/>
            <a:pathLst>
              <a:path h="180975" w="180975">
                <a:moveTo>
                  <a:pt x="0" y="0"/>
                </a:moveTo>
                <a:lnTo>
                  <a:pt x="180975" y="0"/>
                </a:lnTo>
                <a:lnTo>
                  <a:pt x="180975" y="180975"/>
                </a:lnTo>
                <a:lnTo>
                  <a:pt x="0" y="180975"/>
                </a:lnTo>
                <a:lnTo>
                  <a:pt x="0" y="0"/>
                </a:lnTo>
                <a:close/>
              </a:path>
            </a:pathLst>
          </a:custGeom>
          <a:blipFill>
            <a:blip r:embed="rId15">
              <a:extLst>
                <a:ext uri="{96DAC541-7B7A-43D3-8B79-37D633B846F1}">
                  <asvg:svgBlip xmlns:asvg="http://schemas.microsoft.com/office/drawing/2016/SVG/main" r:embed="rId17"/>
                </a:ext>
              </a:extLst>
            </a:blip>
            <a:stretch>
              <a:fillRect l="0" t="0" r="0" b="0"/>
            </a:stretch>
          </a:blipFill>
        </p:spPr>
      </p:sp>
      <p:sp>
        <p:nvSpPr>
          <p:cNvPr name="Freeform 13" id="13"/>
          <p:cNvSpPr/>
          <p:nvPr/>
        </p:nvSpPr>
        <p:spPr>
          <a:xfrm flipH="false" flipV="false" rot="0">
            <a:off x="248241" y="6337992"/>
            <a:ext cx="180975" cy="180975"/>
          </a:xfrm>
          <a:custGeom>
            <a:avLst/>
            <a:gdLst/>
            <a:ahLst/>
            <a:cxnLst/>
            <a:rect r="r" b="b" t="t" l="l"/>
            <a:pathLst>
              <a:path h="180975" w="180975">
                <a:moveTo>
                  <a:pt x="0" y="0"/>
                </a:moveTo>
                <a:lnTo>
                  <a:pt x="180975" y="0"/>
                </a:lnTo>
                <a:lnTo>
                  <a:pt x="180975" y="180975"/>
                </a:lnTo>
                <a:lnTo>
                  <a:pt x="0" y="180975"/>
                </a:lnTo>
                <a:lnTo>
                  <a:pt x="0" y="0"/>
                </a:lnTo>
                <a:close/>
              </a:path>
            </a:pathLst>
          </a:custGeom>
          <a:blipFill>
            <a:blip r:embed="rId15">
              <a:extLst>
                <a:ext uri="{96DAC541-7B7A-43D3-8B79-37D633B846F1}">
                  <asvg:svgBlip xmlns:asvg="http://schemas.microsoft.com/office/drawing/2016/SVG/main" r:embed="rId18"/>
                </a:ext>
              </a:extLst>
            </a:blip>
            <a:stretch>
              <a:fillRect l="0" t="0" r="0" b="0"/>
            </a:stretch>
          </a:blipFill>
        </p:spPr>
      </p:sp>
      <p:sp>
        <p:nvSpPr>
          <p:cNvPr name="Freeform 14" id="14"/>
          <p:cNvSpPr/>
          <p:nvPr/>
        </p:nvSpPr>
        <p:spPr>
          <a:xfrm flipH="false" flipV="false" rot="0">
            <a:off x="248241" y="6982863"/>
            <a:ext cx="180975" cy="180975"/>
          </a:xfrm>
          <a:custGeom>
            <a:avLst/>
            <a:gdLst/>
            <a:ahLst/>
            <a:cxnLst/>
            <a:rect r="r" b="b" t="t" l="l"/>
            <a:pathLst>
              <a:path h="180975" w="180975">
                <a:moveTo>
                  <a:pt x="0" y="0"/>
                </a:moveTo>
                <a:lnTo>
                  <a:pt x="180975" y="0"/>
                </a:lnTo>
                <a:lnTo>
                  <a:pt x="180975" y="180975"/>
                </a:lnTo>
                <a:lnTo>
                  <a:pt x="0" y="180975"/>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5" id="15"/>
          <p:cNvSpPr/>
          <p:nvPr/>
        </p:nvSpPr>
        <p:spPr>
          <a:xfrm flipH="false" flipV="false" rot="0">
            <a:off x="248241" y="7627734"/>
            <a:ext cx="180975" cy="180975"/>
          </a:xfrm>
          <a:custGeom>
            <a:avLst/>
            <a:gdLst/>
            <a:ahLst/>
            <a:cxnLst/>
            <a:rect r="r" b="b" t="t" l="l"/>
            <a:pathLst>
              <a:path h="180975" w="180975">
                <a:moveTo>
                  <a:pt x="0" y="0"/>
                </a:moveTo>
                <a:lnTo>
                  <a:pt x="180975" y="0"/>
                </a:lnTo>
                <a:lnTo>
                  <a:pt x="180975" y="180975"/>
                </a:lnTo>
                <a:lnTo>
                  <a:pt x="0" y="180975"/>
                </a:lnTo>
                <a:lnTo>
                  <a:pt x="0" y="0"/>
                </a:lnTo>
                <a:close/>
              </a:path>
            </a:pathLst>
          </a:custGeom>
          <a:blipFill>
            <a:blip r:embed="rId19">
              <a:extLst>
                <a:ext uri="{96DAC541-7B7A-43D3-8B79-37D633B846F1}">
                  <asvg:svgBlip xmlns:asvg="http://schemas.microsoft.com/office/drawing/2016/SVG/main" r:embed="rId21"/>
                </a:ext>
              </a:extLst>
            </a:blip>
            <a:stretch>
              <a:fillRect l="0" t="0" r="0" b="0"/>
            </a:stretch>
          </a:blipFill>
        </p:spPr>
      </p:sp>
      <p:sp>
        <p:nvSpPr>
          <p:cNvPr name="TextBox 16" id="16"/>
          <p:cNvSpPr txBox="true"/>
          <p:nvPr/>
        </p:nvSpPr>
        <p:spPr>
          <a:xfrm rot="0">
            <a:off x="496443" y="561289"/>
            <a:ext cx="6924685" cy="2255025"/>
          </a:xfrm>
          <a:prstGeom prst="rect">
            <a:avLst/>
          </a:prstGeom>
        </p:spPr>
        <p:txBody>
          <a:bodyPr anchor="t" rtlCol="false" tIns="0" lIns="0" bIns="0" rIns="0">
            <a:spAutoFit/>
          </a:bodyPr>
          <a:lstStyle/>
          <a:p>
            <a:pPr algn="l">
              <a:lnSpc>
                <a:spcPts val="8473"/>
              </a:lnSpc>
            </a:pPr>
            <a:r>
              <a:rPr lang="en-US" b="true" sz="8131" spc="796">
                <a:solidFill>
                  <a:srgbClr val="231F20"/>
                </a:solidFill>
                <a:latin typeface="Oswald Bold"/>
                <a:ea typeface="Oswald Bold"/>
                <a:cs typeface="Oswald Bold"/>
                <a:sym typeface="Oswald Bold"/>
              </a:rPr>
              <a:t>SOFTWARE REQUIREMENT</a:t>
            </a:r>
          </a:p>
        </p:txBody>
      </p:sp>
      <p:sp>
        <p:nvSpPr>
          <p:cNvPr name="TextBox 17" id="17"/>
          <p:cNvSpPr txBox="true"/>
          <p:nvPr/>
        </p:nvSpPr>
        <p:spPr>
          <a:xfrm rot="0">
            <a:off x="515988" y="2655008"/>
            <a:ext cx="7491232" cy="2048418"/>
          </a:xfrm>
          <a:prstGeom prst="rect">
            <a:avLst/>
          </a:prstGeom>
        </p:spPr>
        <p:txBody>
          <a:bodyPr anchor="t" rtlCol="false" tIns="0" lIns="0" bIns="0" rIns="0">
            <a:spAutoFit/>
          </a:bodyPr>
          <a:lstStyle/>
          <a:p>
            <a:pPr algn="l">
              <a:lnSpc>
                <a:spcPts val="3224"/>
              </a:lnSpc>
            </a:pPr>
            <a:r>
              <a:rPr lang="en-US" sz="2390" spc="234">
                <a:solidFill>
                  <a:srgbClr val="231F20"/>
                </a:solidFill>
                <a:latin typeface="DM Sans"/>
                <a:ea typeface="DM Sans"/>
                <a:cs typeface="DM Sans"/>
                <a:sym typeface="DM Sans"/>
              </a:rPr>
              <a:t>A set of instructions or program required to make hardware platform suitable for desired task is known as software. Software can also be defined as the utility programs that are required to drive hardware of computer</a:t>
            </a:r>
          </a:p>
        </p:txBody>
      </p:sp>
      <p:sp>
        <p:nvSpPr>
          <p:cNvPr name="TextBox 18" id="18"/>
          <p:cNvSpPr txBox="true"/>
          <p:nvPr/>
        </p:nvSpPr>
        <p:spPr>
          <a:xfrm rot="0">
            <a:off x="679247" y="4787675"/>
            <a:ext cx="4499845" cy="5685617"/>
          </a:xfrm>
          <a:prstGeom prst="rect">
            <a:avLst/>
          </a:prstGeom>
        </p:spPr>
        <p:txBody>
          <a:bodyPr anchor="t" rtlCol="false" tIns="0" lIns="0" bIns="0" rIns="0">
            <a:spAutoFit/>
          </a:bodyPr>
          <a:lstStyle/>
          <a:p>
            <a:pPr algn="l">
              <a:lnSpc>
                <a:spcPts val="5079"/>
              </a:lnSpc>
            </a:pPr>
            <a:r>
              <a:rPr lang="en-US" sz="4290" spc="420">
                <a:solidFill>
                  <a:srgbClr val="231F20"/>
                </a:solidFill>
                <a:latin typeface="DM Sans"/>
                <a:ea typeface="DM Sans"/>
                <a:cs typeface="DM Sans"/>
                <a:sym typeface="DM Sans"/>
              </a:rPr>
              <a:t>PYTHON NUMPY</a:t>
            </a:r>
          </a:p>
          <a:p>
            <a:pPr algn="l">
              <a:lnSpc>
                <a:spcPts val="4960"/>
              </a:lnSpc>
            </a:pPr>
            <a:r>
              <a:rPr lang="en-US" sz="4190" spc="410">
                <a:solidFill>
                  <a:srgbClr val="231F20"/>
                </a:solidFill>
                <a:latin typeface="DM Sans"/>
                <a:ea typeface="DM Sans"/>
                <a:cs typeface="DM Sans"/>
                <a:sym typeface="DM Sans"/>
              </a:rPr>
              <a:t>Google C</a:t>
            </a:r>
            <a:r>
              <a:rPr lang="en-US" sz="4190" spc="410">
                <a:solidFill>
                  <a:srgbClr val="231F20"/>
                </a:solidFill>
                <a:latin typeface="DM Sans"/>
                <a:ea typeface="DM Sans"/>
                <a:cs typeface="DM Sans"/>
                <a:sym typeface="DM Sans"/>
              </a:rPr>
              <a:t>olab TENSERFLOW</a:t>
            </a:r>
          </a:p>
          <a:p>
            <a:pPr algn="l">
              <a:lnSpc>
                <a:spcPts val="4960"/>
              </a:lnSpc>
            </a:pPr>
            <a:r>
              <a:rPr lang="en-US" sz="4190" spc="410">
                <a:solidFill>
                  <a:srgbClr val="231F20"/>
                </a:solidFill>
                <a:latin typeface="DM Sans"/>
                <a:ea typeface="DM Sans"/>
                <a:cs typeface="DM Sans"/>
                <a:sym typeface="DM Sans"/>
              </a:rPr>
              <a:t>XGBoost</a:t>
            </a:r>
          </a:p>
          <a:p>
            <a:pPr algn="l">
              <a:lnSpc>
                <a:spcPts val="4960"/>
              </a:lnSpc>
            </a:pPr>
            <a:r>
              <a:rPr lang="en-US" sz="4190" spc="410">
                <a:solidFill>
                  <a:srgbClr val="231F20"/>
                </a:solidFill>
                <a:latin typeface="DM Sans"/>
                <a:ea typeface="DM Sans"/>
                <a:cs typeface="DM Sans"/>
                <a:sym typeface="DM Sans"/>
              </a:rPr>
              <a:t>Marplotlib and Seaborn</a:t>
            </a:r>
          </a:p>
          <a:p>
            <a:pPr algn="l">
              <a:lnSpc>
                <a:spcPts val="4960"/>
              </a:lnSpc>
            </a:pPr>
          </a:p>
          <a:p>
            <a:pPr algn="l">
              <a:lnSpc>
                <a:spcPts val="507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0" y="-4000500"/>
            <a:ext cx="18288000" cy="18288000"/>
          </a:xfrm>
          <a:custGeom>
            <a:avLst/>
            <a:gdLst/>
            <a:ahLst/>
            <a:cxnLst/>
            <a:rect r="r" b="b" t="t" l="l"/>
            <a:pathLst>
              <a:path h="18288000" w="18288000">
                <a:moveTo>
                  <a:pt x="0" y="0"/>
                </a:moveTo>
                <a:lnTo>
                  <a:pt x="18288000" y="0"/>
                </a:lnTo>
                <a:lnTo>
                  <a:pt x="18288000" y="18288000"/>
                </a:lnTo>
                <a:lnTo>
                  <a:pt x="0" y="18288000"/>
                </a:lnTo>
                <a:lnTo>
                  <a:pt x="0" y="0"/>
                </a:lnTo>
                <a:close/>
              </a:path>
            </a:pathLst>
          </a:custGeom>
          <a:blipFill>
            <a:blip r:embed="rId2"/>
            <a:stretch>
              <a:fillRect l="0" t="0" r="0" b="0"/>
            </a:stretch>
          </a:blipFill>
        </p:spPr>
      </p:sp>
      <p:sp>
        <p:nvSpPr>
          <p:cNvPr name="Freeform 3" id="3"/>
          <p:cNvSpPr/>
          <p:nvPr/>
        </p:nvSpPr>
        <p:spPr>
          <a:xfrm flipH="false" flipV="false" rot="0">
            <a:off x="14295892" y="-3326311"/>
            <a:ext cx="11054801" cy="11655019"/>
          </a:xfrm>
          <a:custGeom>
            <a:avLst/>
            <a:gdLst/>
            <a:ahLst/>
            <a:cxnLst/>
            <a:rect r="r" b="b" t="t" l="l"/>
            <a:pathLst>
              <a:path h="11655019" w="11054801">
                <a:moveTo>
                  <a:pt x="0" y="0"/>
                </a:moveTo>
                <a:lnTo>
                  <a:pt x="11054800" y="0"/>
                </a:lnTo>
                <a:lnTo>
                  <a:pt x="11054800" y="11655019"/>
                </a:lnTo>
                <a:lnTo>
                  <a:pt x="0" y="116550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878980" y="6924189"/>
            <a:ext cx="11054801" cy="11655019"/>
          </a:xfrm>
          <a:custGeom>
            <a:avLst/>
            <a:gdLst/>
            <a:ahLst/>
            <a:cxnLst/>
            <a:rect r="r" b="b" t="t" l="l"/>
            <a:pathLst>
              <a:path h="11655019" w="11054801">
                <a:moveTo>
                  <a:pt x="0" y="0"/>
                </a:moveTo>
                <a:lnTo>
                  <a:pt x="11054801" y="0"/>
                </a:lnTo>
                <a:lnTo>
                  <a:pt x="11054801" y="11655019"/>
                </a:lnTo>
                <a:lnTo>
                  <a:pt x="0" y="116550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47650" y="2845098"/>
            <a:ext cx="104775" cy="104775"/>
          </a:xfrm>
          <a:custGeom>
            <a:avLst/>
            <a:gdLst/>
            <a:ahLst/>
            <a:cxnLst/>
            <a:rect r="r" b="b" t="t" l="l"/>
            <a:pathLst>
              <a:path h="104775" w="104775">
                <a:moveTo>
                  <a:pt x="0" y="0"/>
                </a:moveTo>
                <a:lnTo>
                  <a:pt x="104775" y="0"/>
                </a:lnTo>
                <a:lnTo>
                  <a:pt x="104775" y="104775"/>
                </a:lnTo>
                <a:lnTo>
                  <a:pt x="0" y="1047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248241" y="5048250"/>
            <a:ext cx="180975" cy="180975"/>
          </a:xfrm>
          <a:custGeom>
            <a:avLst/>
            <a:gdLst/>
            <a:ahLst/>
            <a:cxnLst/>
            <a:rect r="r" b="b" t="t" l="l"/>
            <a:pathLst>
              <a:path h="180975" w="180975">
                <a:moveTo>
                  <a:pt x="0" y="0"/>
                </a:moveTo>
                <a:lnTo>
                  <a:pt x="180975" y="0"/>
                </a:lnTo>
                <a:lnTo>
                  <a:pt x="180975" y="180975"/>
                </a:lnTo>
                <a:lnTo>
                  <a:pt x="0" y="18097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248241" y="5693121"/>
            <a:ext cx="180975" cy="180975"/>
          </a:xfrm>
          <a:custGeom>
            <a:avLst/>
            <a:gdLst/>
            <a:ahLst/>
            <a:cxnLst/>
            <a:rect r="r" b="b" t="t" l="l"/>
            <a:pathLst>
              <a:path h="180975" w="180975">
                <a:moveTo>
                  <a:pt x="0" y="0"/>
                </a:moveTo>
                <a:lnTo>
                  <a:pt x="180975" y="0"/>
                </a:lnTo>
                <a:lnTo>
                  <a:pt x="180975" y="180975"/>
                </a:lnTo>
                <a:lnTo>
                  <a:pt x="0" y="180975"/>
                </a:lnTo>
                <a:lnTo>
                  <a:pt x="0" y="0"/>
                </a:lnTo>
                <a:close/>
              </a:path>
            </a:pathLst>
          </a:custGeom>
          <a:blipFill>
            <a:blip r:embed="rId9">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248241" y="6337992"/>
            <a:ext cx="180975" cy="180975"/>
          </a:xfrm>
          <a:custGeom>
            <a:avLst/>
            <a:gdLst/>
            <a:ahLst/>
            <a:cxnLst/>
            <a:rect r="r" b="b" t="t" l="l"/>
            <a:pathLst>
              <a:path h="180975" w="180975">
                <a:moveTo>
                  <a:pt x="0" y="0"/>
                </a:moveTo>
                <a:lnTo>
                  <a:pt x="180975" y="0"/>
                </a:lnTo>
                <a:lnTo>
                  <a:pt x="180975" y="180975"/>
                </a:lnTo>
                <a:lnTo>
                  <a:pt x="0" y="180975"/>
                </a:lnTo>
                <a:lnTo>
                  <a:pt x="0" y="0"/>
                </a:lnTo>
                <a:close/>
              </a:path>
            </a:pathLst>
          </a:custGeom>
          <a:blipFill>
            <a:blip r:embed="rId9">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248241" y="6982863"/>
            <a:ext cx="180975" cy="180975"/>
          </a:xfrm>
          <a:custGeom>
            <a:avLst/>
            <a:gdLst/>
            <a:ahLst/>
            <a:cxnLst/>
            <a:rect r="r" b="b" t="t" l="l"/>
            <a:pathLst>
              <a:path h="180975" w="180975">
                <a:moveTo>
                  <a:pt x="0" y="0"/>
                </a:moveTo>
                <a:lnTo>
                  <a:pt x="180975" y="0"/>
                </a:lnTo>
                <a:lnTo>
                  <a:pt x="180975" y="180975"/>
                </a:lnTo>
                <a:lnTo>
                  <a:pt x="0" y="18097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7577689" y="55465"/>
            <a:ext cx="6521954" cy="4891466"/>
          </a:xfrm>
          <a:custGeom>
            <a:avLst/>
            <a:gdLst/>
            <a:ahLst/>
            <a:cxnLst/>
            <a:rect r="r" b="b" t="t" l="l"/>
            <a:pathLst>
              <a:path h="4891466" w="6521954">
                <a:moveTo>
                  <a:pt x="0" y="0"/>
                </a:moveTo>
                <a:lnTo>
                  <a:pt x="6521955" y="0"/>
                </a:lnTo>
                <a:lnTo>
                  <a:pt x="6521955" y="4891466"/>
                </a:lnTo>
                <a:lnTo>
                  <a:pt x="0" y="4891466"/>
                </a:lnTo>
                <a:lnTo>
                  <a:pt x="0" y="0"/>
                </a:lnTo>
                <a:close/>
              </a:path>
            </a:pathLst>
          </a:custGeom>
          <a:blipFill>
            <a:blip r:embed="rId15"/>
            <a:stretch>
              <a:fillRect l="0" t="0" r="0" b="0"/>
            </a:stretch>
          </a:blipFill>
        </p:spPr>
      </p:sp>
      <p:sp>
        <p:nvSpPr>
          <p:cNvPr name="Freeform 11" id="11"/>
          <p:cNvSpPr/>
          <p:nvPr/>
        </p:nvSpPr>
        <p:spPr>
          <a:xfrm flipH="false" flipV="false" rot="0">
            <a:off x="13421384" y="2953735"/>
            <a:ext cx="4063231" cy="2189765"/>
          </a:xfrm>
          <a:custGeom>
            <a:avLst/>
            <a:gdLst/>
            <a:ahLst/>
            <a:cxnLst/>
            <a:rect r="r" b="b" t="t" l="l"/>
            <a:pathLst>
              <a:path h="2189765" w="4063231">
                <a:moveTo>
                  <a:pt x="0" y="0"/>
                </a:moveTo>
                <a:lnTo>
                  <a:pt x="4063231" y="0"/>
                </a:lnTo>
                <a:lnTo>
                  <a:pt x="4063231" y="2189765"/>
                </a:lnTo>
                <a:lnTo>
                  <a:pt x="0" y="2189765"/>
                </a:lnTo>
                <a:lnTo>
                  <a:pt x="0" y="0"/>
                </a:lnTo>
                <a:close/>
              </a:path>
            </a:pathLst>
          </a:custGeom>
          <a:blipFill>
            <a:blip r:embed="rId16"/>
            <a:stretch>
              <a:fillRect l="0" t="0" r="0" b="0"/>
            </a:stretch>
          </a:blipFill>
        </p:spPr>
      </p:sp>
      <p:sp>
        <p:nvSpPr>
          <p:cNvPr name="Freeform 12" id="12"/>
          <p:cNvSpPr/>
          <p:nvPr/>
        </p:nvSpPr>
        <p:spPr>
          <a:xfrm flipH="false" flipV="false" rot="0">
            <a:off x="8840753" y="5395534"/>
            <a:ext cx="4891466" cy="4891466"/>
          </a:xfrm>
          <a:custGeom>
            <a:avLst/>
            <a:gdLst/>
            <a:ahLst/>
            <a:cxnLst/>
            <a:rect r="r" b="b" t="t" l="l"/>
            <a:pathLst>
              <a:path h="4891466" w="4891466">
                <a:moveTo>
                  <a:pt x="0" y="0"/>
                </a:moveTo>
                <a:lnTo>
                  <a:pt x="4891466" y="0"/>
                </a:lnTo>
                <a:lnTo>
                  <a:pt x="4891466" y="4891466"/>
                </a:lnTo>
                <a:lnTo>
                  <a:pt x="0" y="4891466"/>
                </a:lnTo>
                <a:lnTo>
                  <a:pt x="0" y="0"/>
                </a:lnTo>
                <a:close/>
              </a:path>
            </a:pathLst>
          </a:custGeom>
          <a:blipFill>
            <a:blip r:embed="rId17"/>
            <a:stretch>
              <a:fillRect l="0" t="0" r="0" b="0"/>
            </a:stretch>
          </a:blipFill>
        </p:spPr>
      </p:sp>
      <p:sp>
        <p:nvSpPr>
          <p:cNvPr name="TextBox 13" id="13"/>
          <p:cNvSpPr txBox="true"/>
          <p:nvPr/>
        </p:nvSpPr>
        <p:spPr>
          <a:xfrm rot="0">
            <a:off x="496443" y="542239"/>
            <a:ext cx="7241638" cy="2038948"/>
          </a:xfrm>
          <a:prstGeom prst="rect">
            <a:avLst/>
          </a:prstGeom>
        </p:spPr>
        <p:txBody>
          <a:bodyPr anchor="t" rtlCol="false" tIns="0" lIns="0" bIns="0" rIns="0">
            <a:spAutoFit/>
          </a:bodyPr>
          <a:lstStyle/>
          <a:p>
            <a:pPr algn="l">
              <a:lnSpc>
                <a:spcPts val="7943"/>
              </a:lnSpc>
            </a:pPr>
            <a:r>
              <a:rPr lang="en-US" b="true" sz="7623" spc="747">
                <a:solidFill>
                  <a:srgbClr val="231F20"/>
                </a:solidFill>
                <a:latin typeface="Oswald Bold"/>
                <a:ea typeface="Oswald Bold"/>
                <a:cs typeface="Oswald Bold"/>
                <a:sym typeface="Oswald Bold"/>
              </a:rPr>
              <a:t>HARDWARE</a:t>
            </a:r>
            <a:r>
              <a:rPr lang="en-US" b="true" sz="7623" spc="747">
                <a:solidFill>
                  <a:srgbClr val="231F20"/>
                </a:solidFill>
                <a:latin typeface="Oswald Bold"/>
                <a:ea typeface="Oswald Bold"/>
                <a:cs typeface="Oswald Bold"/>
                <a:sym typeface="Oswald Bold"/>
              </a:rPr>
              <a:t> REQUIREMENT</a:t>
            </a:r>
          </a:p>
        </p:txBody>
      </p:sp>
      <p:sp>
        <p:nvSpPr>
          <p:cNvPr name="TextBox 14" id="14"/>
          <p:cNvSpPr txBox="true"/>
          <p:nvPr/>
        </p:nvSpPr>
        <p:spPr>
          <a:xfrm rot="0">
            <a:off x="496443" y="2806998"/>
            <a:ext cx="7491232" cy="1593069"/>
          </a:xfrm>
          <a:prstGeom prst="rect">
            <a:avLst/>
          </a:prstGeom>
        </p:spPr>
        <p:txBody>
          <a:bodyPr anchor="t" rtlCol="false" tIns="0" lIns="0" bIns="0" rIns="0">
            <a:spAutoFit/>
          </a:bodyPr>
          <a:lstStyle/>
          <a:p>
            <a:pPr algn="l">
              <a:lnSpc>
                <a:spcPts val="3224"/>
              </a:lnSpc>
            </a:pPr>
            <a:r>
              <a:rPr lang="en-US" sz="2390" spc="234">
                <a:solidFill>
                  <a:srgbClr val="231F20"/>
                </a:solidFill>
                <a:latin typeface="DM Sans"/>
                <a:ea typeface="DM Sans"/>
                <a:cs typeface="DM Sans"/>
                <a:sym typeface="DM Sans"/>
              </a:rPr>
              <a:t>All the physical equipment’s i.e. input devices, processor, and output device &amp; inter connecting processor of the computer s called as hardware. </a:t>
            </a:r>
          </a:p>
        </p:txBody>
      </p:sp>
      <p:sp>
        <p:nvSpPr>
          <p:cNvPr name="TextBox 15" id="15"/>
          <p:cNvSpPr txBox="true"/>
          <p:nvPr/>
        </p:nvSpPr>
        <p:spPr>
          <a:xfrm rot="0">
            <a:off x="676012" y="4902083"/>
            <a:ext cx="6705430" cy="482834"/>
          </a:xfrm>
          <a:prstGeom prst="rect">
            <a:avLst/>
          </a:prstGeom>
        </p:spPr>
        <p:txBody>
          <a:bodyPr anchor="t" rtlCol="false" tIns="0" lIns="0" bIns="0" rIns="0">
            <a:spAutoFit/>
          </a:bodyPr>
          <a:lstStyle/>
          <a:p>
            <a:pPr algn="l">
              <a:lnSpc>
                <a:spcPts val="3791"/>
              </a:lnSpc>
            </a:pPr>
            <a:r>
              <a:rPr lang="en-US" sz="3202" spc="313">
                <a:solidFill>
                  <a:srgbClr val="231F20"/>
                </a:solidFill>
                <a:latin typeface="DM Sans"/>
                <a:ea typeface="DM Sans"/>
                <a:cs typeface="DM Sans"/>
                <a:sym typeface="DM Sans"/>
              </a:rPr>
              <a:t>Hard disk minimum of 40 GB</a:t>
            </a:r>
          </a:p>
        </p:txBody>
      </p:sp>
      <p:sp>
        <p:nvSpPr>
          <p:cNvPr name="TextBox 16" id="16"/>
          <p:cNvSpPr txBox="true"/>
          <p:nvPr/>
        </p:nvSpPr>
        <p:spPr>
          <a:xfrm rot="0">
            <a:off x="676012" y="5548312"/>
            <a:ext cx="6705430" cy="482834"/>
          </a:xfrm>
          <a:prstGeom prst="rect">
            <a:avLst/>
          </a:prstGeom>
        </p:spPr>
        <p:txBody>
          <a:bodyPr anchor="t" rtlCol="false" tIns="0" lIns="0" bIns="0" rIns="0">
            <a:spAutoFit/>
          </a:bodyPr>
          <a:lstStyle/>
          <a:p>
            <a:pPr algn="l">
              <a:lnSpc>
                <a:spcPts val="3791"/>
              </a:lnSpc>
            </a:pPr>
            <a:r>
              <a:rPr lang="en-US" sz="3202" spc="313">
                <a:solidFill>
                  <a:srgbClr val="231F20"/>
                </a:solidFill>
                <a:latin typeface="DM Sans"/>
                <a:ea typeface="DM Sans"/>
                <a:cs typeface="DM Sans"/>
                <a:sym typeface="DM Sans"/>
              </a:rPr>
              <a:t>Ram mnimum of 16 GB</a:t>
            </a:r>
          </a:p>
        </p:txBody>
      </p:sp>
      <p:sp>
        <p:nvSpPr>
          <p:cNvPr name="TextBox 17" id="17"/>
          <p:cNvSpPr txBox="true"/>
          <p:nvPr/>
        </p:nvSpPr>
        <p:spPr>
          <a:xfrm rot="0">
            <a:off x="676012" y="6839300"/>
            <a:ext cx="8759585" cy="482834"/>
          </a:xfrm>
          <a:prstGeom prst="rect">
            <a:avLst/>
          </a:prstGeom>
        </p:spPr>
        <p:txBody>
          <a:bodyPr anchor="t" rtlCol="false" tIns="0" lIns="0" bIns="0" rIns="0">
            <a:spAutoFit/>
          </a:bodyPr>
          <a:lstStyle/>
          <a:p>
            <a:pPr algn="l">
              <a:lnSpc>
                <a:spcPts val="3791"/>
              </a:lnSpc>
            </a:pPr>
            <a:r>
              <a:rPr lang="en-US" sz="3202" spc="313">
                <a:solidFill>
                  <a:srgbClr val="231F20"/>
                </a:solidFill>
                <a:latin typeface="DM Sans"/>
                <a:ea typeface="DM Sans"/>
                <a:cs typeface="DM Sans"/>
                <a:sym typeface="DM Sans"/>
              </a:rPr>
              <a:t>Processor intel core i7/i9.</a:t>
            </a:r>
          </a:p>
        </p:txBody>
      </p:sp>
      <p:sp>
        <p:nvSpPr>
          <p:cNvPr name="TextBox 18" id="18"/>
          <p:cNvSpPr txBox="true"/>
          <p:nvPr/>
        </p:nvSpPr>
        <p:spPr>
          <a:xfrm rot="0">
            <a:off x="676012" y="6187063"/>
            <a:ext cx="7601070" cy="482834"/>
          </a:xfrm>
          <a:prstGeom prst="rect">
            <a:avLst/>
          </a:prstGeom>
        </p:spPr>
        <p:txBody>
          <a:bodyPr anchor="t" rtlCol="false" tIns="0" lIns="0" bIns="0" rIns="0">
            <a:spAutoFit/>
          </a:bodyPr>
          <a:lstStyle/>
          <a:p>
            <a:pPr algn="l">
              <a:lnSpc>
                <a:spcPts val="3791"/>
              </a:lnSpc>
            </a:pPr>
            <a:r>
              <a:rPr lang="en-US" sz="3202" spc="313">
                <a:solidFill>
                  <a:srgbClr val="231F20"/>
                </a:solidFill>
                <a:latin typeface="DM Sans"/>
                <a:ea typeface="DM Sans"/>
                <a:cs typeface="DM Sans"/>
                <a:sym typeface="DM Sans"/>
              </a:rPr>
              <a:t> Dual Core and up ,15” Monitor.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DAFyYZLngXo</dc:identifier>
  <dcterms:modified xsi:type="dcterms:W3CDTF">2011-08-01T06:04:30Z</dcterms:modified>
  <cp:revision>1</cp:revision>
  <dc:title>THANK YOU</dc:title>
</cp:coreProperties>
</file>